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54.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6" r:id="rId2"/>
    <p:sldId id="265" r:id="rId3"/>
    <p:sldId id="267" r:id="rId4"/>
    <p:sldId id="268" r:id="rId5"/>
    <p:sldId id="271" r:id="rId6"/>
    <p:sldId id="272" r:id="rId7"/>
    <p:sldId id="273" r:id="rId8"/>
    <p:sldId id="274" r:id="rId9"/>
    <p:sldId id="275" r:id="rId10"/>
    <p:sldId id="285" r:id="rId11"/>
    <p:sldId id="286" r:id="rId12"/>
    <p:sldId id="287" r:id="rId13"/>
    <p:sldId id="288" r:id="rId14"/>
    <p:sldId id="289" r:id="rId15"/>
    <p:sldId id="290" r:id="rId16"/>
    <p:sldId id="291" r:id="rId17"/>
    <p:sldId id="283" r:id="rId18"/>
    <p:sldId id="284" r:id="rId19"/>
    <p:sldId id="295" r:id="rId20"/>
    <p:sldId id="293" r:id="rId21"/>
    <p:sldId id="294" r:id="rId22"/>
    <p:sldId id="296" r:id="rId23"/>
    <p:sldId id="298" r:id="rId24"/>
    <p:sldId id="299" r:id="rId25"/>
    <p:sldId id="308" r:id="rId26"/>
    <p:sldId id="309" r:id="rId27"/>
    <p:sldId id="301" r:id="rId28"/>
    <p:sldId id="302" r:id="rId29"/>
    <p:sldId id="303" r:id="rId30"/>
    <p:sldId id="304" r:id="rId31"/>
    <p:sldId id="305" r:id="rId32"/>
    <p:sldId id="306" r:id="rId33"/>
    <p:sldId id="307" r:id="rId34"/>
    <p:sldId id="312" r:id="rId35"/>
    <p:sldId id="890" r:id="rId36"/>
    <p:sldId id="891" r:id="rId37"/>
    <p:sldId id="892" r:id="rId38"/>
    <p:sldId id="313" r:id="rId39"/>
    <p:sldId id="810" r:id="rId40"/>
    <p:sldId id="811" r:id="rId41"/>
    <p:sldId id="812" r:id="rId42"/>
    <p:sldId id="813" r:id="rId43"/>
    <p:sldId id="814" r:id="rId44"/>
    <p:sldId id="816" r:id="rId45"/>
    <p:sldId id="817" r:id="rId46"/>
    <p:sldId id="316" r:id="rId47"/>
    <p:sldId id="809" r:id="rId48"/>
    <p:sldId id="317" r:id="rId49"/>
    <p:sldId id="819" r:id="rId50"/>
    <p:sldId id="828" r:id="rId51"/>
    <p:sldId id="829" r:id="rId52"/>
    <p:sldId id="830" r:id="rId53"/>
    <p:sldId id="831" r:id="rId54"/>
    <p:sldId id="832" r:id="rId55"/>
    <p:sldId id="847" r:id="rId56"/>
    <p:sldId id="848" r:id="rId57"/>
    <p:sldId id="849" r:id="rId58"/>
    <p:sldId id="850" r:id="rId59"/>
    <p:sldId id="851" r:id="rId60"/>
    <p:sldId id="852" r:id="rId61"/>
    <p:sldId id="886" r:id="rId62"/>
    <p:sldId id="887" r:id="rId63"/>
    <p:sldId id="855" r:id="rId64"/>
    <p:sldId id="856" r:id="rId65"/>
    <p:sldId id="857" r:id="rId66"/>
    <p:sldId id="858" r:id="rId67"/>
    <p:sldId id="859" r:id="rId68"/>
    <p:sldId id="860" r:id="rId69"/>
    <p:sldId id="861" r:id="rId70"/>
    <p:sldId id="862" r:id="rId71"/>
    <p:sldId id="863" r:id="rId72"/>
    <p:sldId id="864" r:id="rId73"/>
    <p:sldId id="865" r:id="rId74"/>
    <p:sldId id="866" r:id="rId75"/>
    <p:sldId id="867" r:id="rId76"/>
    <p:sldId id="904" r:id="rId77"/>
    <p:sldId id="905" r:id="rId78"/>
    <p:sldId id="906" r:id="rId79"/>
    <p:sldId id="907" r:id="rId80"/>
    <p:sldId id="908" r:id="rId81"/>
    <p:sldId id="909" r:id="rId82"/>
    <p:sldId id="911" r:id="rId83"/>
    <p:sldId id="912" r:id="rId84"/>
    <p:sldId id="913" r:id="rId85"/>
    <p:sldId id="914" r:id="rId86"/>
    <p:sldId id="915" r:id="rId87"/>
    <p:sldId id="881" r:id="rId88"/>
    <p:sldId id="882" r:id="rId89"/>
    <p:sldId id="883" r:id="rId90"/>
    <p:sldId id="884" r:id="rId91"/>
    <p:sldId id="885" r:id="rId92"/>
    <p:sldId id="315" r:id="rId93"/>
    <p:sldId id="893" r:id="rId94"/>
    <p:sldId id="894" r:id="rId95"/>
    <p:sldId id="895" r:id="rId96"/>
    <p:sldId id="896" r:id="rId97"/>
    <p:sldId id="897" r:id="rId98"/>
    <p:sldId id="898" r:id="rId99"/>
    <p:sldId id="276" r:id="rId100"/>
    <p:sldId id="277" r:id="rId101"/>
    <p:sldId id="278" r:id="rId102"/>
    <p:sldId id="279" r:id="rId103"/>
    <p:sldId id="280" r:id="rId104"/>
    <p:sldId id="281" r:id="rId105"/>
    <p:sldId id="282" r:id="rId106"/>
    <p:sldId id="899" r:id="rId107"/>
    <p:sldId id="900" r:id="rId108"/>
    <p:sldId id="901" r:id="rId109"/>
    <p:sldId id="902" r:id="rId110"/>
    <p:sldId id="903"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D3"/>
    <a:srgbClr val="02050D"/>
    <a:srgbClr val="78B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04"/>
    <p:restoredTop sz="83265"/>
  </p:normalViewPr>
  <p:slideViewPr>
    <p:cSldViewPr snapToGrid="0" snapToObjects="1">
      <p:cViewPr varScale="1">
        <p:scale>
          <a:sx n="95" d="100"/>
          <a:sy n="95" d="100"/>
        </p:scale>
        <p:origin x="60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7" Type="http://schemas.openxmlformats.org/officeDocument/2006/relationships/hyperlink" Target="https://en.wikipedia.org/wiki/Andrey_Markov#cite_note-:0-3"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Markov_process" TargetMode="External"/><Relationship Id="rId5" Type="http://schemas.openxmlformats.org/officeDocument/2006/relationships/hyperlink" Target="https://en.wikipedia.org/wiki/Markov_chain" TargetMode="External"/><Relationship Id="rId4" Type="http://schemas.openxmlformats.org/officeDocument/2006/relationships/hyperlink" Target="https://en.wikipedia.org/wiki/Stochastic_proc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106.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a:t>
            </a:r>
            <a:r>
              <a:rPr lang="en-US" dirty="0" err="1"/>
              <a:t>searc</a:t>
            </a:r>
            <a:r>
              <a:rPr lang="en-US" dirty="0"/>
              <a:t>.</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3311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962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6759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82628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895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8300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5587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84307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246047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a typeface="ＭＳ Ｐゴシック" pitchFamily="34" charset="-128"/>
              </a:rPr>
            </a:br>
            <a:r>
              <a:rPr lang="en-US" sz="1200" b="1" i="0" u="none" strike="noStrike" kern="1200" dirty="0">
                <a:solidFill>
                  <a:schemeClr val="tx1"/>
                </a:solidFill>
                <a:effectLst/>
                <a:latin typeface="Arial" pitchFamily="34" charset="0"/>
                <a:ea typeface="+mn-ea"/>
                <a:cs typeface="+mn-cs"/>
              </a:rPr>
              <a:t>Andrey </a:t>
            </a:r>
            <a:r>
              <a:rPr lang="en-US" sz="1200" b="1" i="0" u="none" strike="noStrike" kern="1200" dirty="0" err="1">
                <a:solidFill>
                  <a:schemeClr val="tx1"/>
                </a:solidFill>
                <a:effectLst/>
                <a:latin typeface="Arial" pitchFamily="34" charset="0"/>
                <a:ea typeface="+mn-ea"/>
                <a:cs typeface="+mn-cs"/>
              </a:rPr>
              <a:t>Andreyevich</a:t>
            </a:r>
            <a:r>
              <a:rPr lang="en-US" sz="1200" b="1" i="0" u="none" strike="noStrike" kern="1200" dirty="0">
                <a:solidFill>
                  <a:schemeClr val="tx1"/>
                </a:solidFill>
                <a:effectLst/>
                <a:latin typeface="Arial" pitchFamily="34" charset="0"/>
                <a:ea typeface="+mn-ea"/>
                <a:cs typeface="+mn-cs"/>
              </a:rPr>
              <a:t> Markov</a:t>
            </a:r>
            <a:r>
              <a:rPr lang="en-US" sz="1200" b="0" i="0" u="none" strike="noStrike" kern="1200" baseline="30000" dirty="0">
                <a:solidFill>
                  <a:schemeClr val="tx1"/>
                </a:solidFill>
                <a:effectLst/>
                <a:latin typeface="Arial" pitchFamily="34" charset="0"/>
                <a:ea typeface="+mn-ea"/>
                <a:cs typeface="+mn-cs"/>
                <a:hlinkClick r:id="rId3"/>
              </a:rPr>
              <a:t>[a]</a:t>
            </a:r>
            <a:r>
              <a:rPr lang="en-US" sz="1200" b="0" i="0" u="none" strike="noStrike" kern="1200" dirty="0">
                <a:solidFill>
                  <a:schemeClr val="tx1"/>
                </a:solidFill>
                <a:effectLst/>
                <a:latin typeface="Arial" pitchFamily="34" charset="0"/>
                <a:ea typeface="+mn-ea"/>
                <a:cs typeface="+mn-cs"/>
              </a:rPr>
              <a:t> (1856–1922) was a Russian mathematician best known for his work on </a:t>
            </a:r>
            <a:r>
              <a:rPr lang="en-US" sz="1200" b="0" i="0" u="none" strike="noStrike" kern="1200" dirty="0">
                <a:solidFill>
                  <a:schemeClr val="tx1"/>
                </a:solidFill>
                <a:effectLst/>
                <a:latin typeface="Arial" pitchFamily="34" charset="0"/>
                <a:ea typeface="+mn-ea"/>
                <a:cs typeface="+mn-cs"/>
                <a:hlinkClick r:id="rId4" tooltip="Stochastic process"/>
              </a:rPr>
              <a:t>stochastic processes</a:t>
            </a:r>
            <a:r>
              <a:rPr lang="en-US" sz="1200" b="0" i="0" u="none" strike="noStrike" kern="1200" dirty="0">
                <a:solidFill>
                  <a:schemeClr val="tx1"/>
                </a:solidFill>
                <a:effectLst/>
                <a:latin typeface="Arial" pitchFamily="34" charset="0"/>
                <a:ea typeface="+mn-ea"/>
                <a:cs typeface="+mn-cs"/>
              </a:rPr>
              <a:t>. A primary subject of his research later became known as </a:t>
            </a:r>
            <a:r>
              <a:rPr lang="en-US" sz="1200" b="0" i="0" u="none" strike="noStrike" kern="1200" dirty="0">
                <a:solidFill>
                  <a:schemeClr val="tx1"/>
                </a:solidFill>
                <a:effectLst/>
                <a:latin typeface="Arial" pitchFamily="34" charset="0"/>
                <a:ea typeface="+mn-ea"/>
                <a:cs typeface="+mn-cs"/>
                <a:hlinkClick r:id="rId5" tooltip="Markov chain"/>
              </a:rPr>
              <a:t>Markov chains</a:t>
            </a:r>
            <a:r>
              <a:rPr lang="en-US" sz="1200" b="0" i="0" u="none" strike="noStrike" kern="1200" dirty="0">
                <a:solidFill>
                  <a:schemeClr val="tx1"/>
                </a:solidFill>
                <a:effectLst/>
                <a:latin typeface="Arial" pitchFamily="34" charset="0"/>
                <a:ea typeface="+mn-ea"/>
                <a:cs typeface="+mn-cs"/>
              </a:rPr>
              <a:t> and </a:t>
            </a:r>
            <a:r>
              <a:rPr lang="en-US" sz="1200" b="0" i="0" u="none" strike="noStrike" kern="1200" dirty="0">
                <a:solidFill>
                  <a:schemeClr val="tx1"/>
                </a:solidFill>
                <a:effectLst/>
                <a:latin typeface="Arial" pitchFamily="34" charset="0"/>
                <a:ea typeface="+mn-ea"/>
                <a:cs typeface="+mn-cs"/>
                <a:hlinkClick r:id="rId6" tooltip="Markov process"/>
              </a:rPr>
              <a:t>Markov processes</a:t>
            </a:r>
            <a:r>
              <a:rPr lang="en-US" sz="1200" b="0" i="0" u="none" strike="noStrike" kern="1200" dirty="0">
                <a:solidFill>
                  <a:schemeClr val="tx1"/>
                </a:solidFill>
                <a:effectLst/>
                <a:latin typeface="Arial" pitchFamily="34" charset="0"/>
                <a:ea typeface="+mn-ea"/>
                <a:cs typeface="+mn-cs"/>
              </a:rPr>
              <a:t>.</a:t>
            </a:r>
            <a:r>
              <a:rPr lang="en-US" sz="1200" b="0" i="0" u="none" strike="noStrike" kern="1200" baseline="30000" dirty="0">
                <a:solidFill>
                  <a:schemeClr val="tx1"/>
                </a:solidFill>
                <a:effectLst/>
                <a:latin typeface="Arial" pitchFamily="34" charset="0"/>
                <a:ea typeface="+mn-ea"/>
                <a:cs typeface="+mn-cs"/>
                <a:hlinkClick r:id="rId7"/>
              </a:rPr>
              <a:t>[2]</a:t>
            </a:r>
            <a:br>
              <a:rPr lang="en-US" sz="1200" b="0" i="0" u="none" strike="noStrike" kern="1200" baseline="30000" dirty="0">
                <a:solidFill>
                  <a:schemeClr val="tx1"/>
                </a:solidFill>
                <a:effectLst/>
                <a:latin typeface="Arial" pitchFamily="34" charset="0"/>
                <a:ea typeface="+mn-ea"/>
                <a:cs typeface="+mn-cs"/>
              </a:rPr>
            </a:br>
            <a:br>
              <a:rPr lang="en-US" sz="1200" b="0" i="0" u="none" strike="noStrike" kern="1200" baseline="30000" dirty="0">
                <a:solidFill>
                  <a:schemeClr val="tx1"/>
                </a:solidFill>
                <a:effectLst/>
                <a:latin typeface="Arial" pitchFamily="34" charset="0"/>
                <a:ea typeface="+mn-ea"/>
                <a:cs typeface="+mn-cs"/>
              </a:rPr>
            </a:br>
            <a:r>
              <a:rPr lang="en-US" sz="1200" b="0" i="0" u="none" strike="noStrike" kern="1200" dirty="0">
                <a:solidFill>
                  <a:schemeClr val="tx1"/>
                </a:solidFill>
                <a:effectLst/>
                <a:latin typeface="Arial" pitchFamily="34" charset="0"/>
                <a:ea typeface="+mn-ea"/>
                <a:cs typeface="+mn-cs"/>
              </a:rPr>
              <a:t>Imagine examining the first 20,000 </a:t>
            </a:r>
            <a:r>
              <a:rPr lang="en-US" sz="1200" b="1" i="0" u="none" strike="noStrike" kern="1200" dirty="0">
                <a:solidFill>
                  <a:schemeClr val="tx1"/>
                </a:solidFill>
                <a:effectLst/>
                <a:latin typeface="Arial" pitchFamily="34" charset="0"/>
                <a:ea typeface="+mn-ea"/>
                <a:cs typeface="+mn-cs"/>
              </a:rPr>
              <a:t>letters</a:t>
            </a:r>
            <a:r>
              <a:rPr lang="en-US" sz="1200" b="0" i="0" u="none" strike="noStrike" kern="1200" dirty="0">
                <a:solidFill>
                  <a:schemeClr val="tx1"/>
                </a:solidFill>
                <a:effectLst/>
                <a:latin typeface="Arial" pitchFamily="34" charset="0"/>
                <a:ea typeface="+mn-ea"/>
                <a:cs typeface="+mn-cs"/>
              </a:rPr>
              <a:t> of a book, </a:t>
            </a:r>
            <a:r>
              <a:rPr lang="en-US" sz="1200" b="1" i="0" u="none" strike="noStrike" kern="1200" dirty="0">
                <a:solidFill>
                  <a:schemeClr val="tx1"/>
                </a:solidFill>
                <a:effectLst/>
                <a:latin typeface="Arial" pitchFamily="34" charset="0"/>
                <a:ea typeface="+mn-ea"/>
                <a:cs typeface="+mn-cs"/>
              </a:rPr>
              <a:t>counting</a:t>
            </a:r>
            <a:r>
              <a:rPr lang="en-US" sz="1200" b="0" i="0" u="none" strike="noStrike" kern="1200" dirty="0">
                <a:solidFill>
                  <a:schemeClr val="tx1"/>
                </a:solidFill>
                <a:effectLst/>
                <a:latin typeface="Arial" pitchFamily="34" charset="0"/>
                <a:ea typeface="+mn-ea"/>
                <a:cs typeface="+mn-cs"/>
              </a:rPr>
              <a:t> frequencies and studying patterns. This is precisely what </a:t>
            </a:r>
            <a:r>
              <a:rPr lang="en-US" sz="1200" b="1" i="0" u="none" strike="noStrike" kern="1200" dirty="0">
                <a:solidFill>
                  <a:schemeClr val="tx1"/>
                </a:solidFill>
                <a:effectLst/>
                <a:latin typeface="Arial" pitchFamily="34" charset="0"/>
                <a:ea typeface="+mn-ea"/>
                <a:cs typeface="+mn-cs"/>
              </a:rPr>
              <a:t>Andrey Markov</a:t>
            </a:r>
            <a:r>
              <a:rPr lang="en-US" sz="1200" b="0" i="0" u="none" strike="noStrike" kern="1200" dirty="0">
                <a:solidFill>
                  <a:schemeClr val="tx1"/>
                </a:solidFill>
                <a:effectLst/>
                <a:latin typeface="Arial" pitchFamily="34" charset="0"/>
                <a:ea typeface="+mn-ea"/>
                <a:cs typeface="+mn-cs"/>
              </a:rPr>
              <a:t> did when he </a:t>
            </a:r>
            <a:r>
              <a:rPr lang="en-US" sz="1200" b="0" i="0" u="none" strike="noStrike" kern="1200" dirty="0" err="1">
                <a:solidFill>
                  <a:schemeClr val="tx1"/>
                </a:solidFill>
                <a:effectLst/>
                <a:latin typeface="Arial" pitchFamily="34" charset="0"/>
                <a:ea typeface="+mn-ea"/>
                <a:cs typeface="+mn-cs"/>
              </a:rPr>
              <a:t>analysed</a:t>
            </a:r>
            <a:r>
              <a:rPr lang="en-US" sz="1200" b="0" i="0" u="none" strike="noStrike" kern="1200" dirty="0">
                <a:solidFill>
                  <a:schemeClr val="tx1"/>
                </a:solidFill>
                <a:effectLst/>
                <a:latin typeface="Arial" pitchFamily="34" charset="0"/>
                <a:ea typeface="+mn-ea"/>
                <a:cs typeface="+mn-cs"/>
              </a:rPr>
              <a:t> the text of Alexander Pushkin's verse novel Eugene </a:t>
            </a:r>
            <a:r>
              <a:rPr lang="en-US" sz="1200" b="0" i="0" u="none" strike="noStrike" kern="1200" dirty="0" err="1">
                <a:solidFill>
                  <a:schemeClr val="tx1"/>
                </a:solidFill>
                <a:effectLst/>
                <a:latin typeface="Arial" pitchFamily="34" charset="0"/>
                <a:ea typeface="+mn-ea"/>
                <a:cs typeface="+mn-cs"/>
              </a:rPr>
              <a:t>Onegin</a:t>
            </a:r>
            <a:r>
              <a:rPr lang="en-US" sz="1200" b="0" i="0" u="none" strike="noStrike" kern="1200" dirty="0">
                <a:solidFill>
                  <a:schemeClr val="tx1"/>
                </a:solidFill>
                <a:effectLst/>
                <a:latin typeface="Arial" pitchFamily="34" charset="0"/>
                <a:ea typeface="+mn-ea"/>
                <a:cs typeface="+mn-cs"/>
              </a:rPr>
              <a:t>. This work comprises almost 400 stanzas of iambic tetrameter and is a classic of Russian literature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150740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MDPs, rewards come to you step by step.</a:t>
            </a:r>
          </a:p>
          <a:p>
            <a:r>
              <a:rPr lang="en-US" dirty="0"/>
              <a:t>We need to decide what our reward function should be.</a:t>
            </a:r>
          </a:p>
          <a:p>
            <a:r>
              <a:rPr lang="en-US" dirty="0"/>
              <a:t>For example here, we</a:t>
            </a:r>
            <a:r>
              <a:rPr lang="en-US" baseline="0" dirty="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58080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tries to leave the asteroid field it stays in its current square.</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1808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Gamma</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41</a:t>
            </a:fld>
            <a:endParaRPr lang="en-US"/>
          </a:p>
        </p:txBody>
      </p:sp>
    </p:spTree>
    <p:extLst>
      <p:ext uri="{BB962C8B-B14F-4D97-AF65-F5344CB8AC3E}">
        <p14:creationId xmlns:p14="http://schemas.microsoft.com/office/powerpoint/2010/main" val="259957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endParaRPr lang="en-US" dirty="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42</a:t>
            </a:fld>
            <a:endParaRPr lang="en-US"/>
          </a:p>
        </p:txBody>
      </p:sp>
    </p:spTree>
    <p:extLst>
      <p:ext uri="{BB962C8B-B14F-4D97-AF65-F5344CB8AC3E}">
        <p14:creationId xmlns:p14="http://schemas.microsoft.com/office/powerpoint/2010/main" val="167547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is a reward.</a:t>
            </a:r>
          </a:p>
          <a:p>
            <a:r>
              <a:rPr lang="en-US" baseline="0" dirty="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1402858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have committed to take an action an action </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Differences with </a:t>
            </a:r>
            <a:r>
              <a:rPr lang="en-US" dirty="0" err="1">
                <a:ea typeface="ＭＳ Ｐゴシック" pitchFamily="34" charset="-128"/>
              </a:rPr>
              <a:t>expectimax</a:t>
            </a:r>
            <a:r>
              <a:rPr lang="en-US" dirty="0">
                <a:ea typeface="ＭＳ Ｐゴシック" pitchFamily="34" charset="-128"/>
              </a:rPr>
              <a:t> tree: (1)</a:t>
            </a:r>
            <a:r>
              <a:rPr lang="en-US" baseline="0" dirty="0">
                <a:ea typeface="ＭＳ Ｐゴシック" pitchFamily="34" charset="-128"/>
              </a:rPr>
              <a:t> Transition function encodes the probabilities.  (2) Rewards are given on each state of the tree, rather than all the way on the bottom at the terminal nodes.</a:t>
            </a:r>
            <a:endParaRPr lang="en-US" dirty="0">
              <a:ea typeface="ＭＳ Ｐゴシック" pitchFamily="34" charset="-128"/>
            </a:endParaRPr>
          </a:p>
          <a:p>
            <a:endParaRPr lang="en-US" dirty="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47</a:t>
            </a:fld>
            <a:endParaRPr lang="en-US"/>
          </a:p>
        </p:txBody>
      </p:sp>
    </p:spTree>
    <p:extLst>
      <p:ext uri="{BB962C8B-B14F-4D97-AF65-F5344CB8AC3E}">
        <p14:creationId xmlns:p14="http://schemas.microsoft.com/office/powerpoint/2010/main" val="2658912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280900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940381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gets very big very quickly.  But</a:t>
            </a:r>
            <a:r>
              <a:rPr lang="en-US" baseline="0" dirty="0"/>
              <a:t> I might think that </a:t>
            </a:r>
            <a:r>
              <a:rPr lang="en-US" baseline="0" dirty="0" err="1"/>
              <a:t>expectimax</a:t>
            </a:r>
            <a:r>
              <a:rPr lang="en-US" baseline="0" dirty="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637559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247194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V_k</a:t>
            </a:r>
            <a:r>
              <a:rPr lang="en-US" dirty="0"/>
              <a:t> is a time limited definition of V(s)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3954446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47009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01018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algorithm called value iteration.  You can think of this as building</a:t>
            </a:r>
            <a:r>
              <a:rPr lang="en-US" baseline="0" dirty="0"/>
              <a:t> your value from the bottom up.   It will behave similarly to </a:t>
            </a:r>
            <a:r>
              <a:rPr lang="en-US" baseline="0" dirty="0" err="1"/>
              <a:t>expectimax</a:t>
            </a:r>
            <a:r>
              <a:rPr lang="en-US" baseline="0" dirty="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2175436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57</a:t>
            </a:fld>
            <a:endParaRPr lang="en-US"/>
          </a:p>
        </p:txBody>
      </p:sp>
    </p:spTree>
    <p:extLst>
      <p:ext uri="{BB962C8B-B14F-4D97-AF65-F5344CB8AC3E}">
        <p14:creationId xmlns:p14="http://schemas.microsoft.com/office/powerpoint/2010/main" val="2890260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4107062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1172480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708266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62</a:t>
            </a:fld>
            <a:endParaRPr lang="en-US" dirty="0"/>
          </a:p>
        </p:txBody>
      </p:sp>
    </p:spTree>
    <p:extLst>
      <p:ext uri="{BB962C8B-B14F-4D97-AF65-F5344CB8AC3E}">
        <p14:creationId xmlns:p14="http://schemas.microsoft.com/office/powerpoint/2010/main" val="1552906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63</a:t>
            </a:fld>
            <a:endParaRPr lang="en-US"/>
          </a:p>
        </p:txBody>
      </p:sp>
    </p:spTree>
    <p:extLst>
      <p:ext uri="{BB962C8B-B14F-4D97-AF65-F5344CB8AC3E}">
        <p14:creationId xmlns:p14="http://schemas.microsoft.com/office/powerpoint/2010/main" val="1481524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400909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3659015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10389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302706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1116262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68</a:t>
            </a:fld>
            <a:endParaRPr lang="en-US"/>
          </a:p>
        </p:txBody>
      </p:sp>
    </p:spTree>
    <p:extLst>
      <p:ext uri="{BB962C8B-B14F-4D97-AF65-F5344CB8AC3E}">
        <p14:creationId xmlns:p14="http://schemas.microsoft.com/office/powerpoint/2010/main" val="3099256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3747306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70</a:t>
            </a:fld>
            <a:endParaRPr lang="en-US"/>
          </a:p>
        </p:txBody>
      </p:sp>
    </p:spTree>
    <p:extLst>
      <p:ext uri="{BB962C8B-B14F-4D97-AF65-F5344CB8AC3E}">
        <p14:creationId xmlns:p14="http://schemas.microsoft.com/office/powerpoint/2010/main" val="1073908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71</a:t>
            </a:fld>
            <a:endParaRPr lang="en-US"/>
          </a:p>
        </p:txBody>
      </p:sp>
    </p:spTree>
    <p:extLst>
      <p:ext uri="{BB962C8B-B14F-4D97-AF65-F5344CB8AC3E}">
        <p14:creationId xmlns:p14="http://schemas.microsoft.com/office/powerpoint/2010/main" val="3995368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thing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extLst>
      <p:ext uri="{BB962C8B-B14F-4D97-AF65-F5344CB8AC3E}">
        <p14:creationId xmlns:p14="http://schemas.microsoft.com/office/powerpoint/2010/main" val="1442098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3925367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extLst>
      <p:ext uri="{BB962C8B-B14F-4D97-AF65-F5344CB8AC3E}">
        <p14:creationId xmlns:p14="http://schemas.microsoft.com/office/powerpoint/2010/main" val="3356890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926104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76</a:t>
            </a:fld>
            <a:endParaRPr lang="en-US"/>
          </a:p>
        </p:txBody>
      </p:sp>
    </p:spTree>
    <p:extLst>
      <p:ext uri="{BB962C8B-B14F-4D97-AF65-F5344CB8AC3E}">
        <p14:creationId xmlns:p14="http://schemas.microsoft.com/office/powerpoint/2010/main" val="143949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77029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77</a:t>
            </a:fld>
            <a:endParaRPr lang="en-US"/>
          </a:p>
        </p:txBody>
      </p:sp>
    </p:spTree>
    <p:extLst>
      <p:ext uri="{BB962C8B-B14F-4D97-AF65-F5344CB8AC3E}">
        <p14:creationId xmlns:p14="http://schemas.microsoft.com/office/powerpoint/2010/main" val="3146941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78</a:t>
            </a:fld>
            <a:endParaRPr lang="en-US"/>
          </a:p>
        </p:txBody>
      </p:sp>
    </p:spTree>
    <p:extLst>
      <p:ext uri="{BB962C8B-B14F-4D97-AF65-F5344CB8AC3E}">
        <p14:creationId xmlns:p14="http://schemas.microsoft.com/office/powerpoint/2010/main" val="16058739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79</a:t>
            </a:fld>
            <a:endParaRPr lang="en-US"/>
          </a:p>
        </p:txBody>
      </p:sp>
    </p:spTree>
    <p:extLst>
      <p:ext uri="{BB962C8B-B14F-4D97-AF65-F5344CB8AC3E}">
        <p14:creationId xmlns:p14="http://schemas.microsoft.com/office/powerpoint/2010/main" val="432658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80</a:t>
            </a:fld>
            <a:endParaRPr lang="en-US"/>
          </a:p>
        </p:txBody>
      </p:sp>
    </p:spTree>
    <p:extLst>
      <p:ext uri="{BB962C8B-B14F-4D97-AF65-F5344CB8AC3E}">
        <p14:creationId xmlns:p14="http://schemas.microsoft.com/office/powerpoint/2010/main" val="3515231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81</a:t>
            </a:fld>
            <a:endParaRPr lang="en-US"/>
          </a:p>
        </p:txBody>
      </p:sp>
    </p:spTree>
    <p:extLst>
      <p:ext uri="{BB962C8B-B14F-4D97-AF65-F5344CB8AC3E}">
        <p14:creationId xmlns:p14="http://schemas.microsoft.com/office/powerpoint/2010/main" val="1462406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82</a:t>
            </a:fld>
            <a:endParaRPr lang="en-US"/>
          </a:p>
        </p:txBody>
      </p:sp>
    </p:spTree>
    <p:extLst>
      <p:ext uri="{BB962C8B-B14F-4D97-AF65-F5344CB8AC3E}">
        <p14:creationId xmlns:p14="http://schemas.microsoft.com/office/powerpoint/2010/main" val="1341677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83</a:t>
            </a:fld>
            <a:endParaRPr lang="en-US"/>
          </a:p>
        </p:txBody>
      </p:sp>
    </p:spTree>
    <p:extLst>
      <p:ext uri="{BB962C8B-B14F-4D97-AF65-F5344CB8AC3E}">
        <p14:creationId xmlns:p14="http://schemas.microsoft.com/office/powerpoint/2010/main" val="1556459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84</a:t>
            </a:fld>
            <a:endParaRPr lang="en-US"/>
          </a:p>
        </p:txBody>
      </p:sp>
    </p:spTree>
    <p:extLst>
      <p:ext uri="{BB962C8B-B14F-4D97-AF65-F5344CB8AC3E}">
        <p14:creationId xmlns:p14="http://schemas.microsoft.com/office/powerpoint/2010/main" val="2579289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85</a:t>
            </a:fld>
            <a:endParaRPr lang="en-US"/>
          </a:p>
        </p:txBody>
      </p:sp>
    </p:spTree>
    <p:extLst>
      <p:ext uri="{BB962C8B-B14F-4D97-AF65-F5344CB8AC3E}">
        <p14:creationId xmlns:p14="http://schemas.microsoft.com/office/powerpoint/2010/main" val="3791471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86</a:t>
            </a:fld>
            <a:endParaRPr lang="en-US"/>
          </a:p>
        </p:txBody>
      </p:sp>
    </p:spTree>
    <p:extLst>
      <p:ext uri="{BB962C8B-B14F-4D97-AF65-F5344CB8AC3E}">
        <p14:creationId xmlns:p14="http://schemas.microsoft.com/office/powerpoint/2010/main" val="145575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270787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87</a:t>
            </a:fld>
            <a:endParaRPr lang="en-US"/>
          </a:p>
        </p:txBody>
      </p:sp>
    </p:spTree>
    <p:extLst>
      <p:ext uri="{BB962C8B-B14F-4D97-AF65-F5344CB8AC3E}">
        <p14:creationId xmlns:p14="http://schemas.microsoft.com/office/powerpoint/2010/main" val="26172366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88</a:t>
            </a:fld>
            <a:endParaRPr lang="en-US"/>
          </a:p>
        </p:txBody>
      </p:sp>
    </p:spTree>
    <p:extLst>
      <p:ext uri="{BB962C8B-B14F-4D97-AF65-F5344CB8AC3E}">
        <p14:creationId xmlns:p14="http://schemas.microsoft.com/office/powerpoint/2010/main" val="2412044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evaluation.  I do this simplified update where I don’t max over the actions.  I only do the averaging on the chance nodes.  It’s fast, since I don’t consider all of the actions.  I do this until it convergences.</a:t>
            </a:r>
          </a:p>
          <a:p>
            <a:r>
              <a:rPr lang="en-US" baseline="0" dirty="0"/>
              <a:t>Step 2 is the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89</a:t>
            </a:fld>
            <a:endParaRPr lang="en-US"/>
          </a:p>
        </p:txBody>
      </p:sp>
    </p:spTree>
    <p:extLst>
      <p:ext uri="{BB962C8B-B14F-4D97-AF65-F5344CB8AC3E}">
        <p14:creationId xmlns:p14="http://schemas.microsoft.com/office/powerpoint/2010/main" val="4702334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90</a:t>
            </a:fld>
            <a:endParaRPr lang="en-US"/>
          </a:p>
        </p:txBody>
      </p:sp>
    </p:spTree>
    <p:extLst>
      <p:ext uri="{BB962C8B-B14F-4D97-AF65-F5344CB8AC3E}">
        <p14:creationId xmlns:p14="http://schemas.microsoft.com/office/powerpoint/2010/main" val="18396516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91</a:t>
            </a:fld>
            <a:endParaRPr lang="en-US"/>
          </a:p>
        </p:txBody>
      </p:sp>
    </p:spTree>
    <p:extLst>
      <p:ext uri="{BB962C8B-B14F-4D97-AF65-F5344CB8AC3E}">
        <p14:creationId xmlns:p14="http://schemas.microsoft.com/office/powerpoint/2010/main" val="2116608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8" name="Google Shape;298;p17: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5" name="Google Shape;305;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If we have utilities, why should we ever average them?</a:t>
            </a:r>
            <a:endParaRPr/>
          </a:p>
          <a:p>
            <a:pPr marL="0" lvl="0" indent="0" algn="l" rtl="0">
              <a:spcBef>
                <a:spcPts val="360"/>
              </a:spcBef>
              <a:spcAft>
                <a:spcPts val="0"/>
              </a:spcAft>
              <a:buNone/>
            </a:pPr>
            <a:r>
              <a:rPr lang="en-US"/>
              <a:t>The answer is vampire bunnies.  Worst case reasoning only works if your model is able to assign very low probabilities to very bad events.  You need probabilistic reasoning and averages.  </a:t>
            </a:r>
            <a:endParaRPr/>
          </a:p>
          <a:p>
            <a:pPr marL="0" lvl="0" indent="0" algn="l" rtl="0">
              <a:spcBef>
                <a:spcPts val="360"/>
              </a:spcBef>
              <a:spcAft>
                <a:spcPts val="0"/>
              </a:spcAft>
              <a:buNone/>
            </a:pPr>
            <a:r>
              <a:rPr lang="en-US"/>
              <a:t>This is going to lead us down the path of probabilistic reasoning. </a:t>
            </a:r>
            <a:endParaRPr/>
          </a:p>
          <a:p>
            <a:pPr marL="0" lvl="0" indent="0" algn="l" rtl="0">
              <a:spcBef>
                <a:spcPts val="360"/>
              </a:spcBef>
              <a:spcAft>
                <a:spcPts val="0"/>
              </a:spcAft>
              <a:buNone/>
            </a:pPr>
            <a:endParaRPr/>
          </a:p>
          <a:p>
            <a:pPr marL="0" lvl="0" indent="0" algn="l" rtl="0">
              <a:spcBef>
                <a:spcPts val="360"/>
              </a:spcBef>
              <a:spcAft>
                <a:spcPts val="0"/>
              </a:spcAft>
              <a:buNone/>
            </a:pPr>
            <a:r>
              <a:rPr lang="en-US"/>
              <a:t>Are humans so complex that they can’t be boiled down to these probabilities? </a:t>
            </a:r>
            <a:endParaRPr/>
          </a:p>
        </p:txBody>
      </p:sp>
      <p:sp>
        <p:nvSpPr>
          <p:cNvPr id="306" name="Google Shape;306;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2" name="Google Shape;312;p1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Minimax is really about the ordering of the states. A </a:t>
            </a:r>
            <a:r>
              <a:rPr lang="en-US" sz="1200" b="1" i="0" u="none" strike="noStrike">
                <a:solidFill>
                  <a:schemeClr val="dk1"/>
                </a:solidFill>
                <a:latin typeface="Times New Roman"/>
                <a:ea typeface="Times New Roman"/>
                <a:cs typeface="Times New Roman"/>
                <a:sym typeface="Times New Roman"/>
              </a:rPr>
              <a:t>Monotonic transformation</a:t>
            </a:r>
            <a:r>
              <a:rPr lang="en-US" sz="1200" b="0" i="0" u="none" strike="noStrike">
                <a:solidFill>
                  <a:schemeClr val="dk1"/>
                </a:solidFill>
                <a:latin typeface="Times New Roman"/>
                <a:ea typeface="Times New Roman"/>
                <a:cs typeface="Times New Roman"/>
                <a:sym typeface="Times New Roman"/>
              </a:rPr>
              <a:t> is a way of transforming a set of numbers into another set that preserves the order of the original set</a:t>
            </a:r>
            <a:endParaRPr/>
          </a:p>
          <a:p>
            <a:pPr marL="0" lvl="0" indent="0" algn="l" rtl="0">
              <a:spcBef>
                <a:spcPts val="360"/>
              </a:spcBef>
              <a:spcAft>
                <a:spcPts val="0"/>
              </a:spcAft>
              <a:buNone/>
            </a:pPr>
            <a:r>
              <a:rPr lang="en-US"/>
              <a:t>In expectiax, the right tree would give me average of 20 and 25, so I would take the right branch.  What about in the right tree?  That would give me 800 and 650, so I would take the left branch.</a:t>
            </a:r>
            <a:endParaRPr/>
          </a:p>
          <a:p>
            <a:pPr marL="0" lvl="0" indent="0" algn="l" rtl="0">
              <a:spcBef>
                <a:spcPts val="360"/>
              </a:spcBef>
              <a:spcAft>
                <a:spcPts val="0"/>
              </a:spcAft>
              <a:buNone/>
            </a:pPr>
            <a:r>
              <a:rPr lang="en-US"/>
              <a:t>The magnitudes are very important here. </a:t>
            </a:r>
            <a:endParaRPr/>
          </a:p>
        </p:txBody>
      </p:sp>
      <p:sp>
        <p:nvSpPr>
          <p:cNvPr id="313" name="Google Shape;313;p1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2" name="Google Shape;352;p20: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1: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2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The robot has to choose not only between utilities, but also uncertain outcomes. </a:t>
            </a:r>
            <a:endParaRPr>
              <a:latin typeface="Arial"/>
              <a:ea typeface="Arial"/>
              <a:cs typeface="Arial"/>
              <a:sym typeface="Arial"/>
            </a:endParaRPr>
          </a:p>
        </p:txBody>
      </p:sp>
      <p:sp>
        <p:nvSpPr>
          <p:cNvPr id="362" name="Google Shape;362;p2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98</a:t>
            </a:fld>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210869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3" name="Google Shape;383;p2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 prize is a given outcome. </a:t>
            </a:r>
            <a:endParaRPr/>
          </a:p>
          <a:p>
            <a:pPr marL="0" lvl="0" indent="0" algn="l" rtl="0">
              <a:spcBef>
                <a:spcPts val="360"/>
              </a:spcBef>
              <a:spcAft>
                <a:spcPts val="0"/>
              </a:spcAft>
              <a:buNone/>
            </a:pPr>
            <a:r>
              <a:rPr lang="en-US"/>
              <a:t>Lotteries are mixtures with probabilities attached.</a:t>
            </a:r>
            <a:endParaRPr/>
          </a:p>
        </p:txBody>
      </p:sp>
      <p:sp>
        <p:nvSpPr>
          <p:cNvPr id="384" name="Google Shape;384;p2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3" name="Google Shape;403;p2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there good preferences and bad preferences?  What do we need in order to decide is an agent is rational?</a:t>
            </a:r>
            <a:endParaRPr/>
          </a:p>
          <a:p>
            <a:pPr marL="0" lvl="0" indent="0" algn="l" rtl="0">
              <a:spcBef>
                <a:spcPts val="360"/>
              </a:spcBef>
              <a:spcAft>
                <a:spcPts val="0"/>
              </a:spcAft>
              <a:buNone/>
            </a:pPr>
            <a:endParaRPr/>
          </a:p>
        </p:txBody>
      </p:sp>
      <p:sp>
        <p:nvSpPr>
          <p:cNvPr id="404" name="Google Shape;404;p2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2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Apple, banana, carrot</a:t>
            </a:r>
            <a:endParaRPr/>
          </a:p>
          <a:p>
            <a:pPr marL="0" lvl="0" indent="0" algn="l" rtl="0">
              <a:spcBef>
                <a:spcPts val="360"/>
              </a:spcBef>
              <a:spcAft>
                <a:spcPts val="0"/>
              </a:spcAft>
              <a:buNone/>
            </a:pPr>
            <a:r>
              <a:rPr lang="en-US">
                <a:latin typeface="Arial"/>
                <a:ea typeface="Arial"/>
                <a:cs typeface="Arial"/>
                <a:sym typeface="Arial"/>
              </a:rPr>
              <a:t>Some things don’t make sense. </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 This is a defect in behavior. </a:t>
            </a:r>
            <a:endParaRPr>
              <a:latin typeface="Arial"/>
              <a:ea typeface="Arial"/>
              <a:cs typeface="Arial"/>
              <a:sym typeface="Arial"/>
            </a:endParaRPr>
          </a:p>
        </p:txBody>
      </p:sp>
      <p:sp>
        <p:nvSpPr>
          <p:cNvPr id="411" name="Google Shape;411;p2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101</a:t>
            </a:fld>
            <a:endParaRPr>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5: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1" name="Google Shape;421;p2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Orderability.  You have to like A better or B better or be indifferent.</a:t>
            </a:r>
            <a:endParaRPr/>
          </a:p>
          <a:p>
            <a:pPr marL="0" lvl="0" indent="0" algn="l" rtl="0">
              <a:spcBef>
                <a:spcPts val="360"/>
              </a:spcBef>
              <a:spcAft>
                <a:spcPts val="0"/>
              </a:spcAft>
              <a:buNone/>
            </a:pPr>
            <a:r>
              <a:rPr lang="en-US"/>
              <a:t>Transitivity, we just saw.</a:t>
            </a:r>
            <a:endParaRPr/>
          </a:p>
          <a:p>
            <a:pPr marL="0" lvl="0" indent="0" algn="l" rtl="0">
              <a:spcBef>
                <a:spcPts val="360"/>
              </a:spcBef>
              <a:spcAft>
                <a:spcPts val="0"/>
              </a:spcAft>
              <a:buNone/>
            </a:pPr>
            <a:r>
              <a:rPr lang="en-US"/>
              <a:t>Continuity.  More subtle.  If you like A better than C and B is somewhere in the middle.  Then there has to be some lottery between A and C, where you’re indifferent with B.</a:t>
            </a:r>
            <a:endParaRPr/>
          </a:p>
          <a:p>
            <a:pPr marL="0" lvl="0" indent="0" algn="l" rtl="0">
              <a:spcBef>
                <a:spcPts val="360"/>
              </a:spcBef>
              <a:spcAft>
                <a:spcPts val="0"/>
              </a:spcAft>
              <a:buNone/>
            </a:pPr>
            <a:r>
              <a:rPr lang="en-US"/>
              <a:t>Substitutability.  If they’re exchangeable on their own then they are exchangeable in a lottery.</a:t>
            </a:r>
            <a:endParaRPr/>
          </a:p>
          <a:p>
            <a:pPr marL="0" lvl="0" indent="0" algn="l" rtl="0">
              <a:spcBef>
                <a:spcPts val="360"/>
              </a:spcBef>
              <a:spcAft>
                <a:spcPts val="0"/>
              </a:spcAft>
              <a:buNone/>
            </a:pPr>
            <a:r>
              <a:rPr lang="en-US"/>
              <a:t>Monotonicity.  Also reasonable.  If A is better than B, and you have a lottery between A and B, then you would prefer more A in the mix.  </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you accept these actions, then rational preferences that obey these, then all of your behavior is describable by maximizing utilities.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422" name="Google Shape;422;p2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2" name="Google Shape;432;p2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Here’s the theorem.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There exists a real valued function U with the following properties. </a:t>
            </a:r>
            <a:endParaRPr/>
          </a:p>
          <a:p>
            <a:pPr marL="0" lvl="0" indent="0" algn="l" rtl="0">
              <a:spcBef>
                <a:spcPts val="360"/>
              </a:spcBef>
              <a:spcAft>
                <a:spcPts val="0"/>
              </a:spcAft>
              <a:buNone/>
            </a:pPr>
            <a:r>
              <a:rPr lang="en-US"/>
              <a:t>U captures your ordinal preferences. </a:t>
            </a:r>
            <a:endParaRPr/>
          </a:p>
          <a:p>
            <a:pPr marL="0" lvl="0" indent="0" algn="l" rtl="0">
              <a:spcBef>
                <a:spcPts val="360"/>
              </a:spcBef>
              <a:spcAft>
                <a:spcPts val="0"/>
              </a:spcAft>
              <a:buNone/>
            </a:pPr>
            <a:r>
              <a:rPr lang="en-US"/>
              <a:t>Utility of a lottery is the expectation of the elements of the lottery.</a:t>
            </a:r>
            <a:endParaRPr/>
          </a:p>
          <a:p>
            <a:pPr marL="0" lvl="0" indent="0" algn="l" rtl="0">
              <a:spcBef>
                <a:spcPts val="360"/>
              </a:spcBef>
              <a:spcAft>
                <a:spcPts val="0"/>
              </a:spcAft>
              <a:buNone/>
            </a:pPr>
            <a:r>
              <a:rPr lang="en-US"/>
              <a:t>This means the utility captures your preference not only between prizes, but between lotteries!</a:t>
            </a:r>
            <a:endParaRPr/>
          </a:p>
          <a:p>
            <a:pPr marL="0" lvl="0" indent="0" algn="l" rtl="0">
              <a:spcBef>
                <a:spcPts val="360"/>
              </a:spcBef>
              <a:spcAft>
                <a:spcPts val="0"/>
              </a:spcAft>
              <a:buNone/>
            </a:pPr>
            <a:endParaRPr/>
          </a:p>
          <a:p>
            <a:pPr marL="0" lvl="0" indent="0" algn="l" rtl="0">
              <a:spcBef>
                <a:spcPts val="360"/>
              </a:spcBef>
              <a:spcAft>
                <a:spcPts val="0"/>
              </a:spcAft>
              <a:buNone/>
            </a:pPr>
            <a:r>
              <a:rPr lang="en-US"/>
              <a:t>It’s amazing!  It means your utilities are preserved under expectation. </a:t>
            </a:r>
            <a:endParaRPr/>
          </a:p>
          <a:p>
            <a:pPr marL="0" lvl="0" indent="0" algn="l" rtl="0">
              <a:spcBef>
                <a:spcPts val="360"/>
              </a:spcBef>
              <a:spcAft>
                <a:spcPts val="0"/>
              </a:spcAft>
              <a:buNone/>
            </a:pPr>
            <a:endParaRPr/>
          </a:p>
          <a:p>
            <a:pPr marL="0" lvl="0" indent="0" algn="l" rtl="0">
              <a:spcBef>
                <a:spcPts val="360"/>
              </a:spcBef>
              <a:spcAft>
                <a:spcPts val="0"/>
              </a:spcAft>
              <a:buNone/>
            </a:pPr>
            <a:r>
              <a:rPr lang="en-US"/>
              <a:t>You want your BEHAVIORS to be consistent to the MEU Princple.  </a:t>
            </a:r>
            <a:endParaRPr/>
          </a:p>
          <a:p>
            <a:pPr marL="0" lvl="0" indent="0" algn="l" rtl="0">
              <a:spcBef>
                <a:spcPts val="360"/>
              </a:spcBef>
              <a:spcAft>
                <a:spcPts val="0"/>
              </a:spcAft>
              <a:buNone/>
            </a:pPr>
            <a:endParaRPr/>
          </a:p>
        </p:txBody>
      </p:sp>
      <p:sp>
        <p:nvSpPr>
          <p:cNvPr id="433" name="Google Shape;433;p2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1" name="Google Shape;441;p2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You can be represented with utilities! And MEU.</a:t>
            </a:r>
            <a:endParaRPr/>
          </a:p>
        </p:txBody>
      </p:sp>
      <p:sp>
        <p:nvSpPr>
          <p:cNvPr id="442" name="Google Shape;442;p2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2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 These are kind of morbid.  Reason about product recalls, where you’re talking about chance of death.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I actually get the real valued numbers that you assign to U?</a:t>
            </a:r>
            <a:endParaRPr/>
          </a:p>
          <a:p>
            <a:pPr marL="0" lvl="0" indent="0" algn="l" rtl="0">
              <a:spcBef>
                <a:spcPts val="360"/>
              </a:spcBef>
              <a:spcAft>
                <a:spcPts val="0"/>
              </a:spcAft>
              <a:buNone/>
            </a:pPr>
            <a:r>
              <a:rPr lang="en-US"/>
              <a:t>I need to ask you questions about lotteries….</a:t>
            </a:r>
            <a:endParaRPr/>
          </a:p>
        </p:txBody>
      </p:sp>
      <p:sp>
        <p:nvSpPr>
          <p:cNvPr id="449" name="Google Shape;449;p2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7" name="Google Shape;457;p2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1" i="0" u="none" strike="noStrike">
                <a:solidFill>
                  <a:schemeClr val="dk1"/>
                </a:solidFill>
                <a:latin typeface="Times New Roman"/>
                <a:ea typeface="Times New Roman"/>
                <a:cs typeface="Times New Roman"/>
                <a:sym typeface="Times New Roman"/>
              </a:rPr>
              <a:t>Willingness to pay</a:t>
            </a:r>
            <a:r>
              <a:rPr lang="en-US" sz="1200" b="0" i="0" u="none" strike="noStrike">
                <a:solidFill>
                  <a:schemeClr val="dk1"/>
                </a:solidFill>
                <a:latin typeface="Times New Roman"/>
                <a:ea typeface="Times New Roman"/>
                <a:cs typeface="Times New Roman"/>
                <a:sym typeface="Times New Roman"/>
              </a:rPr>
              <a:t>[</a:t>
            </a:r>
            <a:r>
              <a:rPr lang="en-US" sz="1200" b="0" i="0" u="sng" strike="noStrik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edit</a:t>
            </a:r>
            <a:r>
              <a:rPr lang="en-US" sz="1200" b="0" i="0" u="none" strike="noStrike">
                <a:solidFill>
                  <a:schemeClr val="dk1"/>
                </a:solidFill>
                <a:latin typeface="Times New Roman"/>
                <a:ea typeface="Times New Roman"/>
                <a:cs typeface="Times New Roman"/>
                <a:sym typeface="Times New Roman"/>
              </a:rPr>
              <a:t>]</a:t>
            </a:r>
            <a:endParaRPr sz="1200" b="1" i="0" u="none" strike="noStrike">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b="0" i="0" u="none" strike="noStrike">
                <a:solidFill>
                  <a:schemeClr val="dk1"/>
                </a:solidFill>
                <a:latin typeface="Times New Roman"/>
                <a:ea typeface="Times New Roman"/>
                <a:cs typeface="Times New Roman"/>
                <a:sym typeface="Times New Roman"/>
              </a:rPr>
              <a:t>An application of micromorts is measuring the value that humans place on risk: for example, one can consider the amount of money one would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have to pay a person to get him or her to accept</a:t>
            </a:r>
            <a:r>
              <a:rPr lang="en-US" sz="1200" b="0" i="0" u="none" strike="noStrike">
                <a:solidFill>
                  <a:schemeClr val="dk1"/>
                </a:solidFill>
                <a:latin typeface="Times New Roman"/>
                <a:ea typeface="Times New Roman"/>
                <a:cs typeface="Times New Roman"/>
                <a:sym typeface="Times New Roman"/>
              </a:rPr>
              <a:t> a one-in-a-million chance of death (or conversely the amount that someone might be </a:t>
            </a:r>
            <a:r>
              <a:rPr lang="en-US" sz="1200" b="0" i="0" u="sng" strike="noStrike">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willing to pay</a:t>
            </a:r>
            <a:r>
              <a:rPr lang="en-US" sz="1200" b="0" i="0" u="none" strike="noStrike">
                <a:solidFill>
                  <a:schemeClr val="dk1"/>
                </a:solidFill>
                <a:latin typeface="Times New Roman"/>
                <a:ea typeface="Times New Roman"/>
                <a:cs typeface="Times New Roman"/>
                <a:sym typeface="Times New Roman"/>
              </a:rPr>
              <a:t> to avoid a one-in-a-million chance of death). When put thus, people claim a high number but when inferred from their day-to-day actions (e.g., how much they are willing to pay for safety features on cars) a typical value is around $50 (in 2009).</a:t>
            </a:r>
            <a:r>
              <a:rPr lang="en-US" sz="1200" b="0" i="0" u="sng" strike="noStrike" baseline="30000">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[31]</a:t>
            </a:r>
            <a:r>
              <a:rPr lang="en-US" sz="1200" b="0" i="0" u="sng" strike="noStrike" baseline="3000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r>
              <a:rPr lang="en-US" sz="1200" b="0" i="0" u="none" strike="noStrike">
                <a:solidFill>
                  <a:schemeClr val="dk1"/>
                </a:solidFill>
                <a:latin typeface="Times New Roman"/>
                <a:ea typeface="Times New Roman"/>
                <a:cs typeface="Times New Roman"/>
                <a:sym typeface="Times New Roman"/>
              </a:rPr>
              <a:t> However utility functions are often not linear, i.e. the more a person has already spent on their safety the less they are willing to spend to further increase their safety. Therefore, the $50 valuation should not be taken to mean that a human life (1 million micromorts) is valued at $50,000,000. Furthermore, the local linearity of any utility curve means that the micromort is useful for small incremental risks and rewards, not necessarily for large risks.</a:t>
            </a:r>
            <a:r>
              <a:rPr lang="en-US" sz="1200" b="0" i="0" u="sng" strike="noStrike" baseline="3000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endParaRPr sz="1200" b="0" i="0" u="none" strike="noStrike">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br>
              <a:rPr lang="en-US"/>
            </a:br>
            <a:endParaRPr/>
          </a:p>
        </p:txBody>
      </p:sp>
      <p:sp>
        <p:nvSpPr>
          <p:cNvPr id="458" name="Google Shape;458;p2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6" name="Google Shape;466;p3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Elicit preferences.</a:t>
            </a:r>
            <a:endParaRPr/>
          </a:p>
          <a:p>
            <a:pPr marL="0" lvl="0" indent="0" algn="l" rtl="0">
              <a:spcBef>
                <a:spcPts val="360"/>
              </a:spcBef>
              <a:spcAft>
                <a:spcPts val="0"/>
              </a:spcAft>
              <a:buNone/>
            </a:pPr>
            <a:r>
              <a:rPr lang="en-US"/>
              <a:t>Slide the value until the person becomes indifferent.  That’s the way that I can assign a number to U.</a:t>
            </a:r>
            <a:endParaRPr/>
          </a:p>
          <a:p>
            <a:pPr marL="0" lvl="0" indent="0" algn="l" rtl="0">
              <a:spcBef>
                <a:spcPts val="360"/>
              </a:spcBef>
              <a:spcAft>
                <a:spcPts val="0"/>
              </a:spcAft>
              <a:buNone/>
            </a:pPr>
            <a:r>
              <a:rPr lang="en-US"/>
              <a:t>How much do you NOT want to pay $30?  No change is better than paying $30, instant death is worse.</a:t>
            </a:r>
            <a:r>
              <a:rPr lang="en-US" b="1"/>
              <a:t> </a:t>
            </a:r>
            <a:br>
              <a:rPr lang="en-US" b="1"/>
            </a:br>
            <a:r>
              <a:rPr lang="en-US" b="1"/>
              <a:t>Example: Buy a bike helment to reduce your microports by 1.</a:t>
            </a:r>
            <a:endParaRPr/>
          </a:p>
          <a:p>
            <a:pPr marL="0" lvl="0" indent="0" algn="l" rtl="0">
              <a:spcBef>
                <a:spcPts val="360"/>
              </a:spcBef>
              <a:spcAft>
                <a:spcPts val="0"/>
              </a:spcAft>
              <a:buNone/>
            </a:pPr>
            <a:r>
              <a:rPr lang="en-US"/>
              <a:t>Once I find that magical probability that makes you indifferent, then I know U.</a:t>
            </a:r>
            <a:endParaRPr/>
          </a:p>
          <a:p>
            <a:pPr marL="0" lvl="0" indent="0" algn="l" rtl="0">
              <a:spcBef>
                <a:spcPts val="360"/>
              </a:spcBef>
              <a:spcAft>
                <a:spcPts val="0"/>
              </a:spcAft>
              <a:buNone/>
            </a:pPr>
            <a:r>
              <a:rPr lang="en-US"/>
              <a:t>If we made it worse, pay $3m be in debt forever.</a:t>
            </a:r>
            <a:endParaRPr b="1"/>
          </a:p>
        </p:txBody>
      </p:sp>
      <p:sp>
        <p:nvSpPr>
          <p:cNvPr id="467" name="Google Shape;467;p3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107</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p3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How about money?  Can we use money as a utility scale?  No!  It’s not a good utility scale.  We can talk about the utility of money, but it itself isn’t a good utility scale.  Why not?</a:t>
            </a: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Imagine a lottery where you get X dollars or Y dollars.</a:t>
            </a:r>
            <a:endParaRPr/>
          </a:p>
          <a:p>
            <a:pPr marL="0" lvl="0" indent="0" algn="l" rtl="0">
              <a:spcBef>
                <a:spcPts val="360"/>
              </a:spcBef>
              <a:spcAft>
                <a:spcPts val="0"/>
              </a:spcAft>
              <a:buNone/>
            </a:pPr>
            <a:r>
              <a:rPr lang="en-US">
                <a:latin typeface="Arial"/>
                <a:ea typeface="Arial"/>
                <a:cs typeface="Arial"/>
                <a:sym typeface="Arial"/>
              </a:rPr>
              <a:t>Obviously, how good this is depends on X, Y and p.</a:t>
            </a:r>
            <a:endParaRPr/>
          </a:p>
          <a:p>
            <a:pPr marL="0" lvl="0" indent="0" algn="l" rtl="0">
              <a:spcBef>
                <a:spcPts val="360"/>
              </a:spcBef>
              <a:spcAft>
                <a:spcPts val="0"/>
              </a:spcAft>
              <a:buNone/>
            </a:pPr>
            <a:r>
              <a:rPr lang="en-US">
                <a:latin typeface="Arial"/>
                <a:ea typeface="Arial"/>
                <a:cs typeface="Arial"/>
                <a:sym typeface="Arial"/>
              </a:rPr>
              <a:t>Typically a utility of a lottery over money is worth less than its equivalent monetary value.</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You’d rather have a smaller amount that is guaranteed.</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How many of you would like a million dollars?</a:t>
            </a:r>
            <a:endParaRPr/>
          </a:p>
          <a:p>
            <a:pPr marL="0" lvl="0" indent="0" algn="l" rtl="0">
              <a:spcBef>
                <a:spcPts val="360"/>
              </a:spcBef>
              <a:spcAft>
                <a:spcPts val="0"/>
              </a:spcAft>
              <a:buNone/>
            </a:pPr>
            <a:r>
              <a:rPr lang="en-US">
                <a:latin typeface="Arial"/>
                <a:ea typeface="Arial"/>
                <a:cs typeface="Arial"/>
                <a:sym typeface="Arial"/>
              </a:rPr>
              <a:t>How many of you would like a billion dollars?  How much more?  1000x more?  Maybe not?</a:t>
            </a:r>
            <a:endParaRPr/>
          </a:p>
          <a:p>
            <a:pPr marL="0" lvl="0" indent="0" algn="l" rtl="0">
              <a:spcBef>
                <a:spcPts val="360"/>
              </a:spcBef>
              <a:spcAft>
                <a:spcPts val="0"/>
              </a:spcAft>
              <a:buNone/>
            </a:pPr>
            <a:r>
              <a:rPr lang="en-US">
                <a:latin typeface="Arial"/>
                <a:ea typeface="Arial"/>
                <a:cs typeface="Arial"/>
                <a:sym typeface="Arial"/>
              </a:rPr>
              <a:t>Let’s say I gave you a billion.  Now how much do you want a million?  Not much.</a:t>
            </a:r>
            <a:endParaRPr/>
          </a:p>
          <a:p>
            <a:pPr marL="0" lvl="0" indent="0" algn="l" rtl="0">
              <a:spcBef>
                <a:spcPts val="360"/>
              </a:spcBef>
              <a:spcAft>
                <a:spcPts val="0"/>
              </a:spcAft>
              <a:buNone/>
            </a:pPr>
            <a:r>
              <a:rPr lang="en-US">
                <a:latin typeface="Arial"/>
                <a:ea typeface="Arial"/>
                <a:cs typeface="Arial"/>
                <a:sym typeface="Arial"/>
              </a:rPr>
              <a:t>Diminishing returns. I’m told after your first billion, your second billion has less utility.</a:t>
            </a:r>
            <a:endParaRPr/>
          </a:p>
          <a:p>
            <a:pPr marL="0" lvl="0" indent="0" algn="l" rtl="0">
              <a:spcBef>
                <a:spcPts val="360"/>
              </a:spcBef>
              <a:spcAft>
                <a:spcPts val="0"/>
              </a:spcAft>
              <a:buNone/>
            </a:pPr>
            <a:r>
              <a:rPr lang="en-US">
                <a:latin typeface="Arial"/>
                <a:ea typeface="Arial"/>
                <a:cs typeface="Arial"/>
                <a:sym typeface="Arial"/>
              </a:rPr>
              <a:t>Same thing in the negative.  Once you’re $1b in debt, whatever, you’re too big.</a:t>
            </a:r>
            <a:endParaRPr>
              <a:latin typeface="Arial"/>
              <a:ea typeface="Arial"/>
              <a:cs typeface="Arial"/>
              <a:sym typeface="Arial"/>
            </a:endParaRPr>
          </a:p>
        </p:txBody>
      </p:sp>
      <p:sp>
        <p:nvSpPr>
          <p:cNvPr id="488" name="Google Shape;488;p3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108</a:t>
            </a:fld>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521910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6" name="Google Shape;496;p3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Lottery example = $1000 computer, 50% chance that you’ll get it stolen, in which case you are left with $0.</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That’s how much money you would be willing to trade this lottery for.  Trade uncertainty for certainty. </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How much would you trade this lottery for?  How many would trade this for $10?  How about $900?  How about $400?</a:t>
            </a:r>
            <a:endParaRPr/>
          </a:p>
          <a:p>
            <a:pPr marL="0" marR="0" lvl="0" indent="0" algn="l" rtl="0">
              <a:lnSpc>
                <a:spcPct val="100000"/>
              </a:lnSpc>
              <a:spcBef>
                <a:spcPts val="360"/>
              </a:spcBef>
              <a:spcAft>
                <a:spcPts val="0"/>
              </a:spcAft>
              <a:buClr>
                <a:schemeClr val="dk1"/>
              </a:buClr>
              <a:buSzPts val="1200"/>
              <a:buFont typeface="Arial"/>
              <a:buNone/>
            </a:pPr>
            <a:endParaRPr/>
          </a:p>
          <a:p>
            <a:pPr marL="0" marR="0" lvl="0" indent="0" algn="l" rtl="0">
              <a:lnSpc>
                <a:spcPct val="100000"/>
              </a:lnSpc>
              <a:spcBef>
                <a:spcPts val="360"/>
              </a:spcBef>
              <a:spcAft>
                <a:spcPts val="0"/>
              </a:spcAft>
              <a:buClr>
                <a:schemeClr val="dk1"/>
              </a:buClr>
              <a:buSzPts val="1200"/>
              <a:buFont typeface="Arial"/>
              <a:buNone/>
            </a:pPr>
            <a:r>
              <a:rPr lang="en-US"/>
              <a:t>Because of these preferences there are things like insurance. </a:t>
            </a:r>
            <a:endParaRPr/>
          </a:p>
          <a:p>
            <a:pPr marL="0" lvl="0" indent="0" algn="l" rtl="0">
              <a:spcBef>
                <a:spcPts val="360"/>
              </a:spcBef>
              <a:spcAft>
                <a:spcPts val="0"/>
              </a:spcAft>
              <a:buNone/>
            </a:pPr>
            <a:r>
              <a:rPr lang="en-US"/>
              <a:t>Is insurance just a scam?  No, it’s win-win!</a:t>
            </a:r>
            <a:endParaRPr/>
          </a:p>
          <a:p>
            <a:pPr marL="0" lvl="0" indent="0" algn="l" rtl="0">
              <a:spcBef>
                <a:spcPts val="360"/>
              </a:spcBef>
              <a:spcAft>
                <a:spcPts val="0"/>
              </a:spcAft>
              <a:buNone/>
            </a:pPr>
            <a:endParaRPr/>
          </a:p>
        </p:txBody>
      </p:sp>
      <p:sp>
        <p:nvSpPr>
          <p:cNvPr id="497" name="Google Shape;497;p3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4" name="Google Shape;504;p3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humans perfectly rational?  Here’s a classic experiment</a:t>
            </a:r>
            <a:endParaRPr/>
          </a:p>
          <a:p>
            <a:pPr marL="0" lvl="0" indent="0" algn="l" rtl="0">
              <a:spcBef>
                <a:spcPts val="360"/>
              </a:spcBef>
              <a:spcAft>
                <a:spcPts val="0"/>
              </a:spcAft>
              <a:buNone/>
            </a:pPr>
            <a:r>
              <a:rPr lang="en-US"/>
              <a:t>B is the clear winner.</a:t>
            </a:r>
            <a:endParaRPr/>
          </a:p>
          <a:p>
            <a:pPr marL="0" lvl="0" indent="0" algn="l" rtl="0">
              <a:spcBef>
                <a:spcPts val="360"/>
              </a:spcBef>
              <a:spcAft>
                <a:spcPts val="0"/>
              </a:spcAft>
              <a:buNone/>
            </a:pPr>
            <a:r>
              <a:rPr lang="en-US"/>
              <a:t>C is the winner.</a:t>
            </a:r>
            <a:endParaRPr/>
          </a:p>
          <a:p>
            <a:pPr marL="0" lvl="0" indent="0" algn="l" rtl="0">
              <a:spcBef>
                <a:spcPts val="360"/>
              </a:spcBef>
              <a:spcAft>
                <a:spcPts val="0"/>
              </a:spcAft>
              <a:buNone/>
            </a:pPr>
            <a:endParaRPr/>
          </a:p>
          <a:p>
            <a:pPr marL="0" lvl="0" indent="0" algn="l" rtl="0">
              <a:spcBef>
                <a:spcPts val="360"/>
              </a:spcBef>
              <a:spcAft>
                <a:spcPts val="0"/>
              </a:spcAft>
              <a:buNone/>
            </a:pPr>
            <a:r>
              <a:rPr lang="en-US"/>
              <a:t>Most people prefer C over D.  </a:t>
            </a:r>
            <a:endParaRPr/>
          </a:p>
          <a:p>
            <a:pPr marL="0" lvl="0" indent="0" algn="l" rtl="0">
              <a:spcBef>
                <a:spcPts val="360"/>
              </a:spcBef>
              <a:spcAft>
                <a:spcPts val="0"/>
              </a:spcAft>
              <a:buNone/>
            </a:pPr>
            <a:r>
              <a:rPr lang="en-US"/>
              <a:t>Multiply C and D by 4 and get the opposite conclusion 0.2*4 = 0.8, 0.25*4 = 1, so 0.8 U($4k) &gt; 1.0 * U($3k)</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what the heck?  You’re making irrational preferences?  Are you irrational or did I do something wrong?</a:t>
            </a:r>
            <a:endParaRPr/>
          </a:p>
          <a:p>
            <a:pPr marL="0" lvl="0" indent="0" algn="l" rtl="0">
              <a:spcBef>
                <a:spcPts val="360"/>
              </a:spcBef>
              <a:spcAft>
                <a:spcPts val="0"/>
              </a:spcAft>
              <a:buNone/>
            </a:pPr>
            <a:r>
              <a:rPr lang="en-US"/>
              <a:t>There’s a lot going on.</a:t>
            </a:r>
            <a:endParaRPr/>
          </a:p>
          <a:p>
            <a:pPr marL="0" lvl="0" indent="0" algn="l" rtl="0">
              <a:spcBef>
                <a:spcPts val="360"/>
              </a:spcBef>
              <a:spcAft>
                <a:spcPts val="0"/>
              </a:spcAft>
              <a:buNone/>
            </a:pPr>
            <a:r>
              <a:rPr lang="en-US"/>
              <a:t>Prize B said 100% chance of 3k.  0 is actually important. </a:t>
            </a:r>
            <a:endParaRPr/>
          </a:p>
          <a:p>
            <a:pPr marL="0" lvl="0" indent="0" algn="l" rtl="0">
              <a:spcBef>
                <a:spcPts val="360"/>
              </a:spcBef>
              <a:spcAft>
                <a:spcPts val="0"/>
              </a:spcAft>
              <a:buNone/>
            </a:pPr>
            <a:r>
              <a:rPr lang="en-US"/>
              <a:t>What do you get if you choose A, and you win $0?  You get the  feeling of stupidity. </a:t>
            </a:r>
            <a:endParaRPr/>
          </a:p>
        </p:txBody>
      </p:sp>
      <p:sp>
        <p:nvSpPr>
          <p:cNvPr id="505" name="Google Shape;505;p3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97352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10/23/2021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20.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21.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9.xml"/><Relationship Id="rId7" Type="http://schemas.openxmlformats.org/officeDocument/2006/relationships/notesSlide" Target="../notesSlides/notesSlide22.xml"/><Relationship Id="rId12"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8.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image" Target="../media/image39.png"/><Relationship Id="rId26" Type="http://schemas.openxmlformats.org/officeDocument/2006/relationships/image" Target="../media/image49.png"/><Relationship Id="rId3" Type="http://schemas.openxmlformats.org/officeDocument/2006/relationships/tags" Target="../tags/tag19.xml"/><Relationship Id="rId21" Type="http://schemas.openxmlformats.org/officeDocument/2006/relationships/image" Target="../media/image42.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notesSlide" Target="../notesSlides/notesSlide29.xml"/><Relationship Id="rId25" Type="http://schemas.openxmlformats.org/officeDocument/2006/relationships/image" Target="../media/image45.png"/><Relationship Id="rId2" Type="http://schemas.openxmlformats.org/officeDocument/2006/relationships/tags" Target="../tags/tag18.xml"/><Relationship Id="rId16" Type="http://schemas.openxmlformats.org/officeDocument/2006/relationships/slideLayout" Target="../slideLayouts/slideLayout2.xml"/><Relationship Id="rId20" Type="http://schemas.openxmlformats.org/officeDocument/2006/relationships/image" Target="../media/image41.png"/><Relationship Id="rId29" Type="http://schemas.openxmlformats.org/officeDocument/2006/relationships/image" Target="../media/image51.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46.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44.png"/><Relationship Id="rId28" Type="http://schemas.openxmlformats.org/officeDocument/2006/relationships/image" Target="../media/image50.png"/><Relationship Id="rId10" Type="http://schemas.openxmlformats.org/officeDocument/2006/relationships/tags" Target="../tags/tag26.xml"/><Relationship Id="rId19" Type="http://schemas.openxmlformats.org/officeDocument/2006/relationships/image" Target="../media/image40.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48.png"/><Relationship Id="rId27" Type="http://schemas.openxmlformats.org/officeDocument/2006/relationships/image" Target="../media/image47.png"/><Relationship Id="rId30"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tags" Target="../tags/tag35.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32.xml"/><Relationship Id="rId11" Type="http://schemas.openxmlformats.org/officeDocument/2006/relationships/image" Target="../media/image59.png"/><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tags" Target="../tags/tag36.xml"/><Relationship Id="rId9" Type="http://schemas.openxmlformats.org/officeDocument/2006/relationships/image" Target="../media/image57.png"/><Relationship Id="rId14" Type="http://schemas.openxmlformats.org/officeDocument/2006/relationships/image" Target="../media/image62.png"/></Relationships>
</file>

<file path=ppt/slides/_rels/slide5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tags" Target="../tags/tag39.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33.xml"/><Relationship Id="rId11" Type="http://schemas.openxmlformats.org/officeDocument/2006/relationships/image" Target="../media/image59.png"/><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tags" Target="../tags/tag40.xml"/><Relationship Id="rId9" Type="http://schemas.openxmlformats.org/officeDocument/2006/relationships/image" Target="../media/image57.png"/><Relationship Id="rId1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34.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5.xml"/><Relationship Id="rId7" Type="http://schemas.openxmlformats.org/officeDocument/2006/relationships/image" Target="../media/image6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6.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notesSlide" Target="../notesSlides/notesSlide6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Markov Decision Processes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3087434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3"/>
          <p:cNvPicPr preferRelativeResize="0"/>
          <p:nvPr/>
        </p:nvPicPr>
        <p:blipFill rotWithShape="1">
          <a:blip r:embed="rId3">
            <a:alphaModFix/>
          </a:blip>
          <a:srcRect/>
          <a:stretch/>
        </p:blipFill>
        <p:spPr>
          <a:xfrm>
            <a:off x="3295650" y="1886711"/>
            <a:ext cx="5715000" cy="3659244"/>
          </a:xfrm>
          <a:prstGeom prst="rect">
            <a:avLst/>
          </a:prstGeom>
          <a:noFill/>
          <a:ln>
            <a:noFill/>
          </a:ln>
        </p:spPr>
      </p:pic>
      <p:sp>
        <p:nvSpPr>
          <p:cNvPr id="407" name="Google Shape;407;p2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Rationality</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24"/>
          <p:cNvPicPr preferRelativeResize="0"/>
          <p:nvPr/>
        </p:nvPicPr>
        <p:blipFill rotWithShape="1">
          <a:blip r:embed="rId3">
            <a:alphaModFix/>
          </a:blip>
          <a:srcRect/>
          <a:stretch/>
        </p:blipFill>
        <p:spPr>
          <a:xfrm>
            <a:off x="9372600" y="3429000"/>
            <a:ext cx="2731605" cy="2437210"/>
          </a:xfrm>
          <a:prstGeom prst="rect">
            <a:avLst/>
          </a:prstGeom>
          <a:noFill/>
          <a:ln>
            <a:noFill/>
          </a:ln>
        </p:spPr>
      </p:pic>
      <p:sp>
        <p:nvSpPr>
          <p:cNvPr id="414" name="Google Shape;414;p24"/>
          <p:cNvSpPr txBox="1">
            <a:spLocks noGrp="1"/>
          </p:cNvSpPr>
          <p:nvPr>
            <p:ph type="body" idx="1"/>
          </p:nvPr>
        </p:nvSpPr>
        <p:spPr>
          <a:xfrm>
            <a:off x="1866900" y="1600200"/>
            <a:ext cx="8496300" cy="4171949"/>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dirty="0"/>
              <a:t>We want some constraints on preferences before we call them rational, such as:</a:t>
            </a:r>
            <a:endParaRPr dirty="0"/>
          </a:p>
          <a:p>
            <a:pPr marL="742913" lvl="1" indent="-146036" algn="l" rtl="0">
              <a:lnSpc>
                <a:spcPct val="90000"/>
              </a:lnSpc>
              <a:spcBef>
                <a:spcPts val="440"/>
              </a:spcBef>
              <a:spcAft>
                <a:spcPts val="0"/>
              </a:spcAft>
              <a:buSzPts val="2200"/>
              <a:buNone/>
            </a:pPr>
            <a:endParaRPr sz="2200" dirty="0"/>
          </a:p>
          <a:p>
            <a:pPr marL="0" lvl="0" indent="0"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342882" algn="l" rtl="0">
              <a:lnSpc>
                <a:spcPct val="90000"/>
              </a:lnSpc>
              <a:spcBef>
                <a:spcPts val="440"/>
              </a:spcBef>
              <a:spcAft>
                <a:spcPts val="0"/>
              </a:spcAft>
              <a:buSzPts val="2200"/>
              <a:buChar char="▪"/>
            </a:pPr>
            <a:r>
              <a:rPr lang="en-US" sz="2200" dirty="0"/>
              <a:t>For example: an agent with </a:t>
            </a:r>
            <a:r>
              <a:rPr lang="en-US" sz="2200" dirty="0">
                <a:solidFill>
                  <a:srgbClr val="C00000"/>
                </a:solidFill>
              </a:rPr>
              <a:t>intransitive preferences</a:t>
            </a:r>
            <a:r>
              <a:rPr lang="en-US" sz="2200" dirty="0"/>
              <a:t> can</a:t>
            </a:r>
            <a:endParaRPr dirty="0"/>
          </a:p>
          <a:p>
            <a:pPr marL="342882" lvl="0" indent="-342882" algn="l" rtl="0">
              <a:lnSpc>
                <a:spcPct val="90000"/>
              </a:lnSpc>
              <a:spcBef>
                <a:spcPts val="0"/>
              </a:spcBef>
              <a:spcAft>
                <a:spcPts val="0"/>
              </a:spcAft>
              <a:buSzPts val="2200"/>
              <a:buNone/>
            </a:pPr>
            <a:r>
              <a:rPr lang="en-US" sz="2200" dirty="0">
                <a:solidFill>
                  <a:srgbClr val="C00000"/>
                </a:solidFill>
              </a:rPr>
              <a:t>	</a:t>
            </a:r>
            <a:r>
              <a:rPr lang="en-US" sz="2200" dirty="0"/>
              <a:t>be induced to give away all its money</a:t>
            </a:r>
            <a:endParaRPr dirty="0"/>
          </a:p>
          <a:p>
            <a:pPr marL="742913" lvl="1" indent="-285736" algn="l" rtl="0">
              <a:lnSpc>
                <a:spcPct val="90000"/>
              </a:lnSpc>
              <a:spcBef>
                <a:spcPts val="440"/>
              </a:spcBef>
              <a:spcAft>
                <a:spcPts val="0"/>
              </a:spcAft>
              <a:buSzPts val="2200"/>
              <a:buChar char="▪"/>
            </a:pPr>
            <a:r>
              <a:rPr lang="en-US" sz="2200" dirty="0"/>
              <a:t>If B &gt; C, then an agent with C would pay (say) 1 cent to get B</a:t>
            </a:r>
            <a:endParaRPr dirty="0"/>
          </a:p>
          <a:p>
            <a:pPr marL="742913" lvl="1" indent="-285736" algn="l" rtl="0">
              <a:lnSpc>
                <a:spcPct val="90000"/>
              </a:lnSpc>
              <a:spcBef>
                <a:spcPts val="440"/>
              </a:spcBef>
              <a:spcAft>
                <a:spcPts val="0"/>
              </a:spcAft>
              <a:buSzPts val="2200"/>
              <a:buChar char="▪"/>
            </a:pPr>
            <a:r>
              <a:rPr lang="en-US" sz="2200" dirty="0"/>
              <a:t>If A &gt; B, then an agent with B would pay (say) 1 cent to get A</a:t>
            </a:r>
            <a:endParaRPr dirty="0"/>
          </a:p>
          <a:p>
            <a:pPr marL="742913" lvl="1" indent="-285736" algn="l" rtl="0">
              <a:lnSpc>
                <a:spcPct val="90000"/>
              </a:lnSpc>
              <a:spcBef>
                <a:spcPts val="440"/>
              </a:spcBef>
              <a:spcAft>
                <a:spcPts val="0"/>
              </a:spcAft>
              <a:buSzPts val="2200"/>
              <a:buChar char="▪"/>
            </a:pPr>
            <a:r>
              <a:rPr lang="en-US" sz="2200" dirty="0"/>
              <a:t>If C &gt; A, then an agent with A would pay (say) 1 cent to get C</a:t>
            </a:r>
            <a:endParaRPr dirty="0"/>
          </a:p>
        </p:txBody>
      </p:sp>
      <p:sp>
        <p:nvSpPr>
          <p:cNvPr id="415" name="Google Shape;415;p24"/>
          <p:cNvSpPr/>
          <p:nvPr/>
        </p:nvSpPr>
        <p:spPr>
          <a:xfrm>
            <a:off x="3524250" y="2514600"/>
            <a:ext cx="5143500" cy="457200"/>
          </a:xfrm>
          <a:prstGeom prst="roundRect">
            <a:avLst>
              <a:gd name="adj" fmla="val 166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6" name="Google Shape;416;p2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sp>
        <p:nvSpPr>
          <p:cNvPr id="418" name="Google Shape;418;p24"/>
          <p:cNvSpPr txBox="1"/>
          <p:nvPr/>
        </p:nvSpPr>
        <p:spPr>
          <a:xfrm>
            <a:off x="3638550" y="2568401"/>
            <a:ext cx="5143500" cy="369291"/>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Calibri"/>
                <a:ea typeface="Calibri"/>
                <a:cs typeface="Calibri"/>
                <a:sym typeface="Calibri"/>
              </a:rPr>
              <a:t>Axiom of Transitivity:   </a:t>
            </a:r>
            <a:r>
              <a:rPr lang="en-US" dirty="0"/>
              <a:t>(A &gt; B) ^ (B &gt; C) -&gt; (A &gt; 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25"/>
          <p:cNvPicPr preferRelativeResize="0"/>
          <p:nvPr/>
        </p:nvPicPr>
        <p:blipFill rotWithShape="1">
          <a:blip r:embed="rId3">
            <a:alphaModFix/>
          </a:blip>
          <a:srcRect/>
          <a:stretch/>
        </p:blipFill>
        <p:spPr>
          <a:xfrm>
            <a:off x="6202947" y="2196208"/>
            <a:ext cx="3972013" cy="2775347"/>
          </a:xfrm>
          <a:prstGeom prst="rect">
            <a:avLst/>
          </a:prstGeom>
          <a:noFill/>
          <a:ln>
            <a:noFill/>
          </a:ln>
        </p:spPr>
      </p:pic>
      <p:sp>
        <p:nvSpPr>
          <p:cNvPr id="425" name="Google Shape;425;p25"/>
          <p:cNvSpPr/>
          <p:nvPr/>
        </p:nvSpPr>
        <p:spPr>
          <a:xfrm>
            <a:off x="2324100" y="2282651"/>
            <a:ext cx="4286250" cy="2743200"/>
          </a:xfrm>
          <a:prstGeom prst="roundRect">
            <a:avLst>
              <a:gd name="adj" fmla="val 93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2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pic>
        <p:nvPicPr>
          <p:cNvPr id="427" name="Google Shape;427;p25" descr="txp_fig"/>
          <p:cNvPicPr preferRelativeResize="0"/>
          <p:nvPr/>
        </p:nvPicPr>
        <p:blipFill rotWithShape="1">
          <a:blip r:embed="rId4">
            <a:alphaModFix/>
          </a:blip>
          <a:srcRect/>
          <a:stretch/>
        </p:blipFill>
        <p:spPr>
          <a:xfrm>
            <a:off x="2495550" y="2396951"/>
            <a:ext cx="3886200" cy="2484834"/>
          </a:xfrm>
          <a:prstGeom prst="rect">
            <a:avLst/>
          </a:prstGeom>
          <a:noFill/>
          <a:ln>
            <a:noFill/>
          </a:ln>
        </p:spPr>
      </p:pic>
      <p:sp>
        <p:nvSpPr>
          <p:cNvPr id="428" name="Google Shape;428;p25"/>
          <p:cNvSpPr txBox="1"/>
          <p:nvPr/>
        </p:nvSpPr>
        <p:spPr>
          <a:xfrm>
            <a:off x="1524000" y="5254451"/>
            <a:ext cx="9144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Theorem: Rational preferences imply behavior describable as maximization of expected utility</a:t>
            </a:r>
            <a:endParaRPr/>
          </a:p>
        </p:txBody>
      </p:sp>
      <p:sp>
        <p:nvSpPr>
          <p:cNvPr id="429" name="Google Shape;429;p25"/>
          <p:cNvSpPr txBox="1"/>
          <p:nvPr/>
        </p:nvSpPr>
        <p:spPr>
          <a:xfrm>
            <a:off x="2324100" y="1825451"/>
            <a:ext cx="4286250"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The Axioms of Rationality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26"/>
          <p:cNvPicPr preferRelativeResize="0"/>
          <p:nvPr/>
        </p:nvPicPr>
        <p:blipFill rotWithShape="1">
          <a:blip r:embed="rId3">
            <a:alphaModFix/>
          </a:blip>
          <a:srcRect/>
          <a:stretch/>
        </p:blipFill>
        <p:spPr>
          <a:xfrm>
            <a:off x="9851061" y="2667000"/>
            <a:ext cx="2036139" cy="2438400"/>
          </a:xfrm>
          <a:prstGeom prst="rect">
            <a:avLst/>
          </a:prstGeom>
          <a:noFill/>
          <a:ln>
            <a:noFill/>
          </a:ln>
        </p:spPr>
      </p:pic>
      <p:sp>
        <p:nvSpPr>
          <p:cNvPr id="436" name="Google Shape;436;p26"/>
          <p:cNvSpPr txBox="1">
            <a:spLocks noGrp="1"/>
          </p:cNvSpPr>
          <p:nvPr>
            <p:ph type="body" idx="1"/>
          </p:nvPr>
        </p:nvSpPr>
        <p:spPr>
          <a:xfrm>
            <a:off x="304800" y="1600200"/>
            <a:ext cx="10287000" cy="41148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t>Theorem [Ramsey, 1931; von Neumann &amp; Morgenstern, 1944]</a:t>
            </a:r>
            <a:endParaRPr/>
          </a:p>
          <a:p>
            <a:pPr marL="742913" lvl="1" indent="-285736" algn="l" rtl="0">
              <a:lnSpc>
                <a:spcPct val="80000"/>
              </a:lnSpc>
              <a:spcBef>
                <a:spcPts val="440"/>
              </a:spcBef>
              <a:spcAft>
                <a:spcPts val="0"/>
              </a:spcAft>
              <a:buSzPts val="2200"/>
              <a:buChar char="▪"/>
            </a:pPr>
            <a:r>
              <a:rPr lang="en-US" sz="2200"/>
              <a:t>Given any preferences satisfying these constraints, there exists a real-valued function U such that:</a:t>
            </a:r>
            <a:endParaRPr/>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285736" algn="l" rtl="0">
              <a:lnSpc>
                <a:spcPct val="80000"/>
              </a:lnSpc>
              <a:spcBef>
                <a:spcPts val="440"/>
              </a:spcBef>
              <a:spcAft>
                <a:spcPts val="0"/>
              </a:spcAft>
              <a:buSzPts val="2200"/>
              <a:buChar char="▪"/>
            </a:pPr>
            <a:r>
              <a:rPr lang="en-US" sz="2200"/>
              <a:t>I.e. values assigned by U preserve preferences of both prizes and lotteries!</a:t>
            </a:r>
            <a:endParaRPr/>
          </a:p>
          <a:p>
            <a:pPr marL="914353" lvl="2" indent="0"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Maximum expected utility (MEU) principle:</a:t>
            </a:r>
            <a:endParaRPr/>
          </a:p>
          <a:p>
            <a:pPr marL="742913" lvl="1" indent="-285736" algn="l" rtl="0">
              <a:lnSpc>
                <a:spcPct val="80000"/>
              </a:lnSpc>
              <a:spcBef>
                <a:spcPts val="440"/>
              </a:spcBef>
              <a:spcAft>
                <a:spcPts val="0"/>
              </a:spcAft>
              <a:buSzPts val="2200"/>
              <a:buChar char="▪"/>
            </a:pPr>
            <a:r>
              <a:rPr lang="en-US" sz="2200"/>
              <a:t>Choose the action that maximizes expected utility</a:t>
            </a:r>
            <a:endParaRPr/>
          </a:p>
          <a:p>
            <a:pPr marL="742913" lvl="1" indent="-285736" algn="l" rtl="0">
              <a:lnSpc>
                <a:spcPct val="80000"/>
              </a:lnSpc>
              <a:spcBef>
                <a:spcPts val="440"/>
              </a:spcBef>
              <a:spcAft>
                <a:spcPts val="0"/>
              </a:spcAft>
              <a:buSzPts val="2200"/>
              <a:buChar char="▪"/>
            </a:pPr>
            <a:r>
              <a:rPr lang="en-US" sz="2200"/>
              <a:t>Note: an agent can be entirely rational (consistent with MEU) without ever representing or manipulating utilities and probabilities</a:t>
            </a:r>
            <a:endParaRPr/>
          </a:p>
          <a:p>
            <a:pPr marL="742913" lvl="1" indent="-285736" algn="l" rtl="0">
              <a:lnSpc>
                <a:spcPct val="80000"/>
              </a:lnSpc>
              <a:spcBef>
                <a:spcPts val="440"/>
              </a:spcBef>
              <a:spcAft>
                <a:spcPts val="0"/>
              </a:spcAft>
              <a:buSzPts val="2200"/>
              <a:buChar char="▪"/>
            </a:pPr>
            <a:r>
              <a:rPr lang="en-US" sz="2200"/>
              <a:t>E.g., a lookup table for perfect tic-tac-toe, a reflex vacuum cleaner</a:t>
            </a:r>
            <a:endParaRPr/>
          </a:p>
        </p:txBody>
      </p:sp>
      <p:sp>
        <p:nvSpPr>
          <p:cNvPr id="437" name="Google Shape;437;p2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MEU Principle</a:t>
            </a:r>
            <a:endParaRPr/>
          </a:p>
        </p:txBody>
      </p:sp>
      <p:pic>
        <p:nvPicPr>
          <p:cNvPr id="438" name="Google Shape;438;p26" descr="txp_fig"/>
          <p:cNvPicPr preferRelativeResize="0"/>
          <p:nvPr/>
        </p:nvPicPr>
        <p:blipFill rotWithShape="1">
          <a:blip r:embed="rId4">
            <a:alphaModFix/>
          </a:blip>
          <a:srcRect/>
          <a:stretch/>
        </p:blipFill>
        <p:spPr>
          <a:xfrm>
            <a:off x="3067051" y="2937272"/>
            <a:ext cx="4417219" cy="72032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27"/>
          <p:cNvPicPr preferRelativeResize="0"/>
          <p:nvPr/>
        </p:nvPicPr>
        <p:blipFill rotWithShape="1">
          <a:blip r:embed="rId3">
            <a:alphaModFix/>
          </a:blip>
          <a:srcRect/>
          <a:stretch/>
        </p:blipFill>
        <p:spPr>
          <a:xfrm>
            <a:off x="3124200" y="1332519"/>
            <a:ext cx="5715000" cy="4694252"/>
          </a:xfrm>
          <a:prstGeom prst="rect">
            <a:avLst/>
          </a:prstGeom>
          <a:noFill/>
          <a:ln>
            <a:noFill/>
          </a:ln>
        </p:spPr>
      </p:pic>
      <p:sp>
        <p:nvSpPr>
          <p:cNvPr id="445" name="Google Shape;445;p2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28"/>
          <p:cNvPicPr preferRelativeResize="0"/>
          <p:nvPr/>
        </p:nvPicPr>
        <p:blipFill rotWithShape="1">
          <a:blip r:embed="rId3">
            <a:alphaModFix/>
          </a:blip>
          <a:srcRect/>
          <a:stretch/>
        </p:blipFill>
        <p:spPr>
          <a:xfrm>
            <a:off x="9372600" y="2590800"/>
            <a:ext cx="2711617" cy="2577195"/>
          </a:xfrm>
          <a:prstGeom prst="rect">
            <a:avLst/>
          </a:prstGeom>
          <a:noFill/>
          <a:ln>
            <a:noFill/>
          </a:ln>
        </p:spPr>
      </p:pic>
      <p:sp>
        <p:nvSpPr>
          <p:cNvPr id="452" name="Google Shape;452;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Utility Scales</a:t>
            </a:r>
            <a:endParaRPr/>
          </a:p>
        </p:txBody>
      </p:sp>
      <p:sp>
        <p:nvSpPr>
          <p:cNvPr id="453" name="Google Shape;453;p28"/>
          <p:cNvSpPr txBox="1">
            <a:spLocks noGrp="1"/>
          </p:cNvSpPr>
          <p:nvPr>
            <p:ph type="body" idx="1"/>
          </p:nvPr>
        </p:nvSpPr>
        <p:spPr>
          <a:xfrm>
            <a:off x="438746" y="1143409"/>
            <a:ext cx="8458200" cy="354687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solidFill>
                  <a:srgbClr val="CC0000"/>
                </a:solidFill>
              </a:rPr>
              <a:t>Normalized utilities</a:t>
            </a:r>
            <a:r>
              <a:rPr lang="en-US" sz="2200"/>
              <a:t>: u</a:t>
            </a:r>
            <a:r>
              <a:rPr lang="en-US" sz="2200" baseline="-25000"/>
              <a:t>+</a:t>
            </a:r>
            <a:r>
              <a:rPr lang="en-US" sz="2200"/>
              <a:t> = 1.0, u</a:t>
            </a:r>
            <a:r>
              <a:rPr lang="en-US" sz="2200" baseline="-25000"/>
              <a:t>-</a:t>
            </a:r>
            <a:r>
              <a:rPr lang="en-US" sz="2200"/>
              <a:t> = 0.0</a:t>
            </a:r>
            <a:endParaRPr/>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solidFill>
                  <a:srgbClr val="CC0000"/>
                </a:solidFill>
              </a:rPr>
              <a:t>Micromorts</a:t>
            </a:r>
            <a:r>
              <a:rPr lang="en-US" sz="2200"/>
              <a:t>: one-millionth chance of death, useful for paying to reduce product risks, etc.</a:t>
            </a:r>
            <a:endParaRPr/>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solidFill>
                  <a:srgbClr val="CC0000"/>
                </a:solidFill>
              </a:rPr>
              <a:t>QALYs</a:t>
            </a:r>
            <a:r>
              <a:rPr lang="en-US" sz="2200"/>
              <a:t>: quality-adjusted life years, useful for medical decisions involving substantial risk</a:t>
            </a:r>
            <a:endParaRPr/>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Note: behavior is invariant under positive linear transformation</a:t>
            </a:r>
            <a:endParaRPr/>
          </a:p>
          <a:p>
            <a:pPr marL="342882" lvl="0" indent="-203182" algn="l" rtl="0">
              <a:lnSpc>
                <a:spcPct val="80000"/>
              </a:lnSpc>
              <a:spcBef>
                <a:spcPts val="440"/>
              </a:spcBef>
              <a:spcAft>
                <a:spcPts val="0"/>
              </a:spcAft>
              <a:buSzPts val="2200"/>
              <a:buNone/>
            </a:pPr>
            <a:endParaRPr sz="2200"/>
          </a:p>
          <a:p>
            <a:pPr marL="342882" lvl="0" indent="-203182" algn="l" rtl="0">
              <a:lnSpc>
                <a:spcPct val="80000"/>
              </a:lnSpc>
              <a:spcBef>
                <a:spcPts val="440"/>
              </a:spcBef>
              <a:spcAft>
                <a:spcPts val="0"/>
              </a:spcAft>
              <a:buSzPts val="2200"/>
              <a:buNone/>
            </a:pPr>
            <a:endParaRPr sz="2200"/>
          </a:p>
          <a:p>
            <a:pPr marL="342882" lvl="0" indent="-203182" algn="l" rtl="0">
              <a:lnSpc>
                <a:spcPct val="80000"/>
              </a:lnSpc>
              <a:spcBef>
                <a:spcPts val="440"/>
              </a:spcBef>
              <a:spcAft>
                <a:spcPts val="0"/>
              </a:spcAft>
              <a:buSzPts val="2200"/>
              <a:buNone/>
            </a:pPr>
            <a:endParaRPr sz="2200"/>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With deterministic prizes only (no lottery choices), only </a:t>
            </a:r>
            <a:r>
              <a:rPr lang="en-US" sz="2200">
                <a:solidFill>
                  <a:srgbClr val="CC0000"/>
                </a:solidFill>
              </a:rPr>
              <a:t>ordinal utility</a:t>
            </a:r>
            <a:r>
              <a:rPr lang="en-US" sz="2200"/>
              <a:t> can be determined, i.e., total order on prizes</a:t>
            </a:r>
            <a:endParaRPr/>
          </a:p>
        </p:txBody>
      </p:sp>
      <p:pic>
        <p:nvPicPr>
          <p:cNvPr id="454" name="Google Shape;454;p28" descr="txp_fig"/>
          <p:cNvPicPr preferRelativeResize="0"/>
          <p:nvPr/>
        </p:nvPicPr>
        <p:blipFill rotWithShape="1">
          <a:blip r:embed="rId4">
            <a:alphaModFix/>
          </a:blip>
          <a:srcRect/>
          <a:stretch/>
        </p:blipFill>
        <p:spPr>
          <a:xfrm>
            <a:off x="2495551" y="4400550"/>
            <a:ext cx="4344591" cy="2809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29"/>
          <p:cNvPicPr preferRelativeResize="0"/>
          <p:nvPr/>
        </p:nvPicPr>
        <p:blipFill rotWithShape="1">
          <a:blip r:embed="rId3">
            <a:alphaModFix/>
          </a:blip>
          <a:srcRect/>
          <a:stretch/>
        </p:blipFill>
        <p:spPr>
          <a:xfrm flipH="1">
            <a:off x="7696200" y="2286000"/>
            <a:ext cx="2286000" cy="2577195"/>
          </a:xfrm>
          <a:prstGeom prst="rect">
            <a:avLst/>
          </a:prstGeom>
          <a:noFill/>
          <a:ln>
            <a:noFill/>
          </a:ln>
        </p:spPr>
      </p:pic>
      <p:sp>
        <p:nvSpPr>
          <p:cNvPr id="461" name="Google Shape;461;p2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Micromort examples</a:t>
            </a:r>
            <a:endParaRPr/>
          </a:p>
        </p:txBody>
      </p:sp>
      <p:graphicFrame>
        <p:nvGraphicFramePr>
          <p:cNvPr id="462" name="Google Shape;462;p29"/>
          <p:cNvGraphicFramePr/>
          <p:nvPr/>
        </p:nvGraphicFramePr>
        <p:xfrm>
          <a:off x="2035212" y="1559637"/>
          <a:ext cx="5521325" cy="2194610"/>
        </p:xfrm>
        <a:graphic>
          <a:graphicData uri="http://schemas.openxmlformats.org/drawingml/2006/table">
            <a:tbl>
              <a:tblPr firstRow="1" bandRow="1">
                <a:noFill/>
              </a:tblPr>
              <a:tblGrid>
                <a:gridCol w="2456225">
                  <a:extLst>
                    <a:ext uri="{9D8B030D-6E8A-4147-A177-3AD203B41FA5}">
                      <a16:colId xmlns:a16="http://schemas.microsoft.com/office/drawing/2014/main" val="20000"/>
                    </a:ext>
                  </a:extLst>
                </a:gridCol>
                <a:gridCol w="30651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900" u="none" strike="noStrike" cap="none"/>
                        <a:t>Death from</a:t>
                      </a:r>
                      <a:endParaRPr/>
                    </a:p>
                  </a:txBody>
                  <a:tcPr marL="91450" marR="91450" marT="45725" marB="45725"/>
                </a:tc>
                <a:tc>
                  <a:txBody>
                    <a:bodyPr/>
                    <a:lstStyle/>
                    <a:p>
                      <a:pPr marL="0" marR="0" lvl="0" indent="0" algn="l" rtl="0">
                        <a:spcBef>
                          <a:spcPts val="0"/>
                        </a:spcBef>
                        <a:spcAft>
                          <a:spcPts val="0"/>
                        </a:spcAft>
                        <a:buNone/>
                      </a:pPr>
                      <a:r>
                        <a:rPr lang="en-US" sz="1900"/>
                        <a:t>Micromorts per exposure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Scuba diving</a:t>
                      </a:r>
                      <a:endParaRPr sz="1900"/>
                    </a:p>
                  </a:txBody>
                  <a:tcPr marL="91450" marR="91450" marT="45725" marB="45725"/>
                </a:tc>
                <a:tc>
                  <a:txBody>
                    <a:bodyPr/>
                    <a:lstStyle/>
                    <a:p>
                      <a:pPr marL="0" marR="0" lvl="0" indent="0" algn="l" rtl="0">
                        <a:spcBef>
                          <a:spcPts val="0"/>
                        </a:spcBef>
                        <a:spcAft>
                          <a:spcPts val="0"/>
                        </a:spcAft>
                        <a:buNone/>
                      </a:pPr>
                      <a:r>
                        <a:rPr lang="en-US" sz="1900"/>
                        <a:t>5 per dive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Skydiving</a:t>
                      </a:r>
                      <a:endParaRPr/>
                    </a:p>
                  </a:txBody>
                  <a:tcPr marL="91450" marR="91450" marT="45725" marB="45725"/>
                </a:tc>
                <a:tc>
                  <a:txBody>
                    <a:bodyPr/>
                    <a:lstStyle/>
                    <a:p>
                      <a:pPr marL="0" marR="0" lvl="0" indent="0" algn="l" rtl="0">
                        <a:spcBef>
                          <a:spcPts val="0"/>
                        </a:spcBef>
                        <a:spcAft>
                          <a:spcPts val="0"/>
                        </a:spcAft>
                        <a:buNone/>
                      </a:pPr>
                      <a:r>
                        <a:rPr lang="en-US" sz="1900"/>
                        <a:t>7 per jump</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Base-jumping</a:t>
                      </a:r>
                      <a:endParaRPr/>
                    </a:p>
                  </a:txBody>
                  <a:tcPr marL="91450" marR="91450" marT="45725" marB="45725"/>
                </a:tc>
                <a:tc>
                  <a:txBody>
                    <a:bodyPr/>
                    <a:lstStyle/>
                    <a:p>
                      <a:pPr marL="0" marR="0" lvl="0" indent="0" algn="l" rtl="0">
                        <a:spcBef>
                          <a:spcPts val="0"/>
                        </a:spcBef>
                        <a:spcAft>
                          <a:spcPts val="0"/>
                        </a:spcAft>
                        <a:buNone/>
                      </a:pPr>
                      <a:r>
                        <a:rPr lang="en-US" sz="1900"/>
                        <a:t>430 per jump</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Climbing Mt. Everest</a:t>
                      </a:r>
                      <a:endParaRPr/>
                    </a:p>
                  </a:txBody>
                  <a:tcPr marL="91450" marR="91450" marT="45725" marB="45725"/>
                </a:tc>
                <a:tc>
                  <a:txBody>
                    <a:bodyPr/>
                    <a:lstStyle/>
                    <a:p>
                      <a:pPr marL="0" marR="0" lvl="0" indent="0" algn="l" rtl="0">
                        <a:spcBef>
                          <a:spcPts val="0"/>
                        </a:spcBef>
                        <a:spcAft>
                          <a:spcPts val="0"/>
                        </a:spcAft>
                        <a:buNone/>
                      </a:pPr>
                      <a:r>
                        <a:rPr lang="en-US" sz="1900"/>
                        <a:t>38,000 per ascent</a:t>
                      </a:r>
                      <a:endParaRPr sz="190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463" name="Google Shape;463;p29"/>
          <p:cNvGraphicFramePr/>
          <p:nvPr/>
        </p:nvGraphicFramePr>
        <p:xfrm>
          <a:off x="2819400" y="3906674"/>
          <a:ext cx="4495800" cy="2667070"/>
        </p:xfrm>
        <a:graphic>
          <a:graphicData uri="http://schemas.openxmlformats.org/drawingml/2006/table">
            <a:tbl>
              <a:tblPr firstRow="1" bandRow="1">
                <a:noFill/>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70850">
                <a:tc gridSpan="2">
                  <a:txBody>
                    <a:bodyPr/>
                    <a:lstStyle/>
                    <a:p>
                      <a:pPr marL="0" marR="0" lvl="0" indent="0" algn="ctr" rtl="0">
                        <a:spcBef>
                          <a:spcPts val="0"/>
                        </a:spcBef>
                        <a:spcAft>
                          <a:spcPts val="0"/>
                        </a:spcAft>
                        <a:buNone/>
                      </a:pPr>
                      <a:r>
                        <a:rPr lang="en-US" sz="1900"/>
                        <a:t>1 Micromort</a:t>
                      </a:r>
                      <a:endParaRPr sz="1900"/>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Train travel</a:t>
                      </a:r>
                      <a:endParaRPr/>
                    </a:p>
                  </a:txBody>
                  <a:tcPr marL="91450" marR="91450" marT="45725" marB="45725"/>
                </a:tc>
                <a:tc>
                  <a:txBody>
                    <a:bodyPr/>
                    <a:lstStyle/>
                    <a:p>
                      <a:pPr marL="0" marR="0" lvl="0" indent="0" algn="l" rtl="0">
                        <a:spcBef>
                          <a:spcPts val="0"/>
                        </a:spcBef>
                        <a:spcAft>
                          <a:spcPts val="0"/>
                        </a:spcAft>
                        <a:buNone/>
                      </a:pPr>
                      <a:r>
                        <a:rPr lang="en-US" sz="1900"/>
                        <a:t>6000 miles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Jet</a:t>
                      </a:r>
                      <a:endParaRPr/>
                    </a:p>
                  </a:txBody>
                  <a:tcPr marL="91450" marR="91450" marT="45725" marB="45725"/>
                </a:tc>
                <a:tc>
                  <a:txBody>
                    <a:bodyPr/>
                    <a:lstStyle/>
                    <a:p>
                      <a:pPr marL="0" marR="0" lvl="0" indent="0" algn="l" rtl="0">
                        <a:spcBef>
                          <a:spcPts val="0"/>
                        </a:spcBef>
                        <a:spcAft>
                          <a:spcPts val="0"/>
                        </a:spcAft>
                        <a:buNone/>
                      </a:pPr>
                      <a:r>
                        <a:rPr lang="en-US" sz="1900"/>
                        <a:t>1000 miles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Car</a:t>
                      </a:r>
                      <a:endParaRPr/>
                    </a:p>
                  </a:txBody>
                  <a:tcPr marL="91450" marR="91450" marT="45725" marB="45725"/>
                </a:tc>
                <a:tc>
                  <a:txBody>
                    <a:bodyPr/>
                    <a:lstStyle/>
                    <a:p>
                      <a:pPr marL="0" marR="0" lvl="0" indent="0" algn="l" rtl="0">
                        <a:spcBef>
                          <a:spcPts val="0"/>
                        </a:spcBef>
                        <a:spcAft>
                          <a:spcPts val="0"/>
                        </a:spcAft>
                        <a:buNone/>
                      </a:pPr>
                      <a:r>
                        <a:rPr lang="en-US" sz="1900"/>
                        <a:t>230 miles</a:t>
                      </a:r>
                      <a:endParaRPr sz="19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Walking</a:t>
                      </a:r>
                      <a:endParaRPr/>
                    </a:p>
                  </a:txBody>
                  <a:tcPr marL="91450" marR="91450" marT="45725" marB="45725"/>
                </a:tc>
                <a:tc>
                  <a:txBody>
                    <a:bodyPr/>
                    <a:lstStyle/>
                    <a:p>
                      <a:pPr marL="0" marR="0" lvl="0" indent="0" algn="l" rtl="0">
                        <a:spcBef>
                          <a:spcPts val="0"/>
                        </a:spcBef>
                        <a:spcAft>
                          <a:spcPts val="0"/>
                        </a:spcAft>
                        <a:buNone/>
                      </a:pPr>
                      <a:r>
                        <a:rPr lang="en-US" sz="1900"/>
                        <a:t>17 miles</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900"/>
                        <a:t>Bicycle</a:t>
                      </a:r>
                      <a:endParaRPr/>
                    </a:p>
                  </a:txBody>
                  <a:tcPr marL="91450" marR="91450" marT="45725" marB="45725"/>
                </a:tc>
                <a:tc>
                  <a:txBody>
                    <a:bodyPr/>
                    <a:lstStyle/>
                    <a:p>
                      <a:pPr marL="0" marR="0" lvl="0" indent="0" algn="l" rtl="0">
                        <a:spcBef>
                          <a:spcPts val="0"/>
                        </a:spcBef>
                        <a:spcAft>
                          <a:spcPts val="0"/>
                        </a:spcAft>
                        <a:buNone/>
                      </a:pPr>
                      <a:r>
                        <a:rPr lang="en-US" sz="1900"/>
                        <a:t>10 miles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900"/>
                        <a:t>Motorbike</a:t>
                      </a:r>
                      <a:endParaRPr/>
                    </a:p>
                  </a:txBody>
                  <a:tcPr marL="91450" marR="91450" marT="45725" marB="45725"/>
                </a:tc>
                <a:tc>
                  <a:txBody>
                    <a:bodyPr/>
                    <a:lstStyle/>
                    <a:p>
                      <a:pPr marL="0" marR="0" lvl="0" indent="0" algn="l" rtl="0">
                        <a:spcBef>
                          <a:spcPts val="0"/>
                        </a:spcBef>
                        <a:spcAft>
                          <a:spcPts val="0"/>
                        </a:spcAft>
                        <a:buNone/>
                      </a:pPr>
                      <a:r>
                        <a:rPr lang="en-US" sz="1900"/>
                        <a:t>6 miles</a:t>
                      </a:r>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0"/>
          <p:cNvSpPr txBox="1">
            <a:spLocks noGrp="1"/>
          </p:cNvSpPr>
          <p:nvPr>
            <p:ph type="body" idx="1"/>
          </p:nvPr>
        </p:nvSpPr>
        <p:spPr>
          <a:xfrm>
            <a:off x="1057275" y="1844277"/>
            <a:ext cx="8534400" cy="354687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Utilities map states to real numbers. Which numbers?</a:t>
            </a:r>
            <a:endParaRPr/>
          </a:p>
          <a:p>
            <a:pPr marL="342882" lvl="0" indent="-342882" algn="l" rtl="0">
              <a:spcBef>
                <a:spcPts val="440"/>
              </a:spcBef>
              <a:spcAft>
                <a:spcPts val="0"/>
              </a:spcAft>
              <a:buSzPts val="2200"/>
              <a:buChar char="▪"/>
            </a:pPr>
            <a:r>
              <a:rPr lang="en-US" sz="2200"/>
              <a:t>Standard approach to assessment (elicitation) of human utilities:</a:t>
            </a:r>
            <a:endParaRPr/>
          </a:p>
          <a:p>
            <a:pPr marL="742913" lvl="1" indent="-285736" algn="l" rtl="0">
              <a:spcBef>
                <a:spcPts val="440"/>
              </a:spcBef>
              <a:spcAft>
                <a:spcPts val="0"/>
              </a:spcAft>
              <a:buSzPts val="2200"/>
              <a:buChar char="▪"/>
            </a:pPr>
            <a:r>
              <a:rPr lang="en-US" sz="2200"/>
              <a:t>Compare a prize A to a </a:t>
            </a:r>
            <a:r>
              <a:rPr lang="en-US" sz="2200">
                <a:solidFill>
                  <a:srgbClr val="CC0000"/>
                </a:solidFill>
              </a:rPr>
              <a:t>standard lottery</a:t>
            </a:r>
            <a:r>
              <a:rPr lang="en-US" sz="2200"/>
              <a:t> L</a:t>
            </a:r>
            <a:r>
              <a:rPr lang="en-US" sz="2200" baseline="-25000"/>
              <a:t>p</a:t>
            </a:r>
            <a:r>
              <a:rPr lang="en-US" sz="2200"/>
              <a:t> between</a:t>
            </a:r>
            <a:endParaRPr/>
          </a:p>
          <a:p>
            <a:pPr marL="1142942" lvl="2" indent="-228588" algn="l" rtl="0">
              <a:spcBef>
                <a:spcPts val="440"/>
              </a:spcBef>
              <a:spcAft>
                <a:spcPts val="0"/>
              </a:spcAft>
              <a:buSzPts val="2200"/>
              <a:buChar char="▪"/>
            </a:pPr>
            <a:r>
              <a:rPr lang="en-US" sz="2200"/>
              <a:t>“best possible prize” u</a:t>
            </a:r>
            <a:r>
              <a:rPr lang="en-US" sz="2200" baseline="-25000"/>
              <a:t>+</a:t>
            </a:r>
            <a:r>
              <a:rPr lang="en-US" sz="2200"/>
              <a:t> with probability p</a:t>
            </a:r>
            <a:endParaRPr/>
          </a:p>
          <a:p>
            <a:pPr marL="1142942" lvl="2" indent="-228588" algn="l" rtl="0">
              <a:spcBef>
                <a:spcPts val="440"/>
              </a:spcBef>
              <a:spcAft>
                <a:spcPts val="0"/>
              </a:spcAft>
              <a:buSzPts val="2200"/>
              <a:buChar char="▪"/>
            </a:pPr>
            <a:r>
              <a:rPr lang="en-US" sz="2200"/>
              <a:t>“worst possible catastrophe” u</a:t>
            </a:r>
            <a:r>
              <a:rPr lang="en-US" sz="2200" baseline="-25000"/>
              <a:t>-</a:t>
            </a:r>
            <a:r>
              <a:rPr lang="en-US" sz="2200"/>
              <a:t> with probability 1-p</a:t>
            </a:r>
            <a:endParaRPr/>
          </a:p>
          <a:p>
            <a:pPr marL="742913" lvl="1" indent="-285736" algn="l" rtl="0">
              <a:spcBef>
                <a:spcPts val="440"/>
              </a:spcBef>
              <a:spcAft>
                <a:spcPts val="0"/>
              </a:spcAft>
              <a:buSzPts val="2200"/>
              <a:buChar char="▪"/>
            </a:pPr>
            <a:r>
              <a:rPr lang="en-US" sz="2200"/>
              <a:t>Adjust lottery probability p until indifference: A ~ L</a:t>
            </a:r>
            <a:r>
              <a:rPr lang="en-US" sz="2200" baseline="-25000"/>
              <a:t>p</a:t>
            </a:r>
            <a:endParaRPr sz="2200" baseline="-25000"/>
          </a:p>
          <a:p>
            <a:pPr marL="742913" lvl="1" indent="-285736" algn="l" rtl="0">
              <a:spcBef>
                <a:spcPts val="440"/>
              </a:spcBef>
              <a:spcAft>
                <a:spcPts val="0"/>
              </a:spcAft>
              <a:buSzPts val="2200"/>
              <a:buChar char="▪"/>
            </a:pPr>
            <a:r>
              <a:rPr lang="en-US" sz="2200"/>
              <a:t>Resulting p is a utility in [0,1]</a:t>
            </a:r>
            <a:endParaRPr/>
          </a:p>
        </p:txBody>
      </p:sp>
      <p:pic>
        <p:nvPicPr>
          <p:cNvPr id="470" name="Google Shape;470;p30"/>
          <p:cNvPicPr preferRelativeResize="0"/>
          <p:nvPr/>
        </p:nvPicPr>
        <p:blipFill rotWithShape="1">
          <a:blip r:embed="rId3">
            <a:alphaModFix/>
          </a:blip>
          <a:srcRect/>
          <a:stretch/>
        </p:blipFill>
        <p:spPr>
          <a:xfrm>
            <a:off x="8993849" y="3145231"/>
            <a:ext cx="636557" cy="605002"/>
          </a:xfrm>
          <a:prstGeom prst="rect">
            <a:avLst/>
          </a:prstGeom>
          <a:noFill/>
          <a:ln>
            <a:noFill/>
          </a:ln>
        </p:spPr>
      </p:pic>
      <p:pic>
        <p:nvPicPr>
          <p:cNvPr id="471" name="Google Shape;471;p30"/>
          <p:cNvPicPr preferRelativeResize="0"/>
          <p:nvPr/>
        </p:nvPicPr>
        <p:blipFill rotWithShape="1">
          <a:blip r:embed="rId4">
            <a:alphaModFix/>
          </a:blip>
          <a:srcRect/>
          <a:stretch/>
        </p:blipFill>
        <p:spPr>
          <a:xfrm>
            <a:off x="9810750" y="2157656"/>
            <a:ext cx="2103864" cy="1728096"/>
          </a:xfrm>
          <a:prstGeom prst="rect">
            <a:avLst/>
          </a:prstGeom>
          <a:noFill/>
          <a:ln>
            <a:noFill/>
          </a:ln>
        </p:spPr>
      </p:pic>
      <p:sp>
        <p:nvSpPr>
          <p:cNvPr id="472" name="Google Shape;472;p3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pic>
        <p:nvPicPr>
          <p:cNvPr id="473" name="Google Shape;473;p30"/>
          <p:cNvPicPr preferRelativeResize="0"/>
          <p:nvPr/>
        </p:nvPicPr>
        <p:blipFill rotWithShape="1">
          <a:blip r:embed="rId5">
            <a:alphaModFix/>
          </a:blip>
          <a:srcRect l="24887" t="41739" r="68892" b="37390"/>
          <a:stretch/>
        </p:blipFill>
        <p:spPr>
          <a:xfrm>
            <a:off x="4381500" y="5619750"/>
            <a:ext cx="685800" cy="457200"/>
          </a:xfrm>
          <a:prstGeom prst="rect">
            <a:avLst/>
          </a:prstGeom>
          <a:noFill/>
          <a:ln>
            <a:noFill/>
          </a:ln>
        </p:spPr>
      </p:pic>
      <p:sp>
        <p:nvSpPr>
          <p:cNvPr id="474" name="Google Shape;474;p30"/>
          <p:cNvSpPr txBox="1"/>
          <p:nvPr/>
        </p:nvSpPr>
        <p:spPr>
          <a:xfrm>
            <a:off x="5887182" y="5619750"/>
            <a:ext cx="37719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0.999999                              0.000001</a:t>
            </a:r>
            <a:endParaRPr/>
          </a:p>
        </p:txBody>
      </p:sp>
      <p:sp>
        <p:nvSpPr>
          <p:cNvPr id="475" name="Google Shape;475;p30"/>
          <p:cNvSpPr txBox="1"/>
          <p:nvPr/>
        </p:nvSpPr>
        <p:spPr>
          <a:xfrm>
            <a:off x="5753100" y="6191250"/>
            <a:ext cx="21145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No change</a:t>
            </a:r>
            <a:endParaRPr/>
          </a:p>
        </p:txBody>
      </p:sp>
      <p:grpSp>
        <p:nvGrpSpPr>
          <p:cNvPr id="476" name="Google Shape;476;p30"/>
          <p:cNvGrpSpPr/>
          <p:nvPr/>
        </p:nvGrpSpPr>
        <p:grpSpPr>
          <a:xfrm>
            <a:off x="5581650" y="5105400"/>
            <a:ext cx="4114800" cy="1600200"/>
            <a:chOff x="5410200" y="4191000"/>
            <a:chExt cx="5486400" cy="2133600"/>
          </a:xfrm>
        </p:grpSpPr>
        <p:sp>
          <p:nvSpPr>
            <p:cNvPr id="477" name="Google Shape;477;p30"/>
            <p:cNvSpPr/>
            <p:nvPr/>
          </p:nvSpPr>
          <p:spPr>
            <a:xfrm>
              <a:off x="7772400" y="44196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78" name="Google Shape;478;p30"/>
            <p:cNvCxnSpPr>
              <a:stCxn id="477" idx="4"/>
            </p:cNvCxnSpPr>
            <p:nvPr/>
          </p:nvCxnSpPr>
          <p:spPr>
            <a:xfrm flipH="1">
              <a:off x="6553200" y="4876800"/>
              <a:ext cx="1447800" cy="762000"/>
            </a:xfrm>
            <a:prstGeom prst="straightConnector1">
              <a:avLst/>
            </a:prstGeom>
            <a:noFill/>
            <a:ln w="28575" cap="flat" cmpd="sng">
              <a:solidFill>
                <a:schemeClr val="dk1"/>
              </a:solidFill>
              <a:prstDash val="solid"/>
              <a:round/>
              <a:headEnd type="none" w="sm" len="sm"/>
              <a:tailEnd type="triangle" w="lg" len="lg"/>
            </a:ln>
          </p:spPr>
        </p:cxnSp>
        <p:cxnSp>
          <p:nvCxnSpPr>
            <p:cNvPr id="479" name="Google Shape;479;p30"/>
            <p:cNvCxnSpPr>
              <a:stCxn id="477" idx="4"/>
            </p:cNvCxnSpPr>
            <p:nvPr/>
          </p:nvCxnSpPr>
          <p:spPr>
            <a:xfrm>
              <a:off x="8001000" y="4876800"/>
              <a:ext cx="1752600" cy="762000"/>
            </a:xfrm>
            <a:prstGeom prst="straightConnector1">
              <a:avLst/>
            </a:prstGeom>
            <a:noFill/>
            <a:ln w="28575" cap="flat" cmpd="sng">
              <a:solidFill>
                <a:schemeClr val="dk1"/>
              </a:solidFill>
              <a:prstDash val="solid"/>
              <a:round/>
              <a:headEnd type="none" w="sm" len="sm"/>
              <a:tailEnd type="triangle" w="lg" len="lg"/>
            </a:ln>
          </p:spPr>
        </p:cxnSp>
        <p:sp>
          <p:nvSpPr>
            <p:cNvPr id="480" name="Google Shape;480;p30"/>
            <p:cNvSpPr/>
            <p:nvPr/>
          </p:nvSpPr>
          <p:spPr>
            <a:xfrm>
              <a:off x="5410200" y="4191000"/>
              <a:ext cx="5486400" cy="2133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81" name="Google Shape;481;p30"/>
          <p:cNvGrpSpPr/>
          <p:nvPr/>
        </p:nvGrpSpPr>
        <p:grpSpPr>
          <a:xfrm>
            <a:off x="2781300" y="5562600"/>
            <a:ext cx="1828800" cy="628650"/>
            <a:chOff x="6858000" y="3505200"/>
            <a:chExt cx="2438400" cy="838200"/>
          </a:xfrm>
        </p:grpSpPr>
        <p:sp>
          <p:nvSpPr>
            <p:cNvPr id="482" name="Google Shape;482;p30"/>
            <p:cNvSpPr/>
            <p:nvPr/>
          </p:nvSpPr>
          <p:spPr>
            <a:xfrm>
              <a:off x="6858000" y="3505200"/>
              <a:ext cx="1600200" cy="838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3" name="Google Shape;483;p30"/>
            <p:cNvSpPr txBox="1"/>
            <p:nvPr/>
          </p:nvSpPr>
          <p:spPr>
            <a:xfrm>
              <a:off x="7010400" y="3657600"/>
              <a:ext cx="2286000" cy="553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Pay $30</a:t>
              </a:r>
              <a:endParaRPr/>
            </a:p>
          </p:txBody>
        </p:sp>
      </p:grpSp>
      <p:sp>
        <p:nvSpPr>
          <p:cNvPr id="484" name="Google Shape;484;p30"/>
          <p:cNvSpPr txBox="1"/>
          <p:nvPr/>
        </p:nvSpPr>
        <p:spPr>
          <a:xfrm>
            <a:off x="7981950" y="6191250"/>
            <a:ext cx="18288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Instant death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1"/>
          <p:cNvPicPr preferRelativeResize="0"/>
          <p:nvPr/>
        </p:nvPicPr>
        <p:blipFill rotWithShape="1">
          <a:blip r:embed="rId3">
            <a:alphaModFix/>
          </a:blip>
          <a:srcRect/>
          <a:stretch/>
        </p:blipFill>
        <p:spPr>
          <a:xfrm>
            <a:off x="8153400" y="1584643"/>
            <a:ext cx="3701927" cy="2125266"/>
          </a:xfrm>
          <a:prstGeom prst="rect">
            <a:avLst/>
          </a:prstGeom>
          <a:noFill/>
          <a:ln>
            <a:noFill/>
          </a:ln>
        </p:spPr>
      </p:pic>
      <p:pic>
        <p:nvPicPr>
          <p:cNvPr id="491" name="Google Shape;491;p31"/>
          <p:cNvPicPr preferRelativeResize="0"/>
          <p:nvPr/>
        </p:nvPicPr>
        <p:blipFill rotWithShape="1">
          <a:blip r:embed="rId4">
            <a:alphaModFix/>
          </a:blip>
          <a:srcRect l="9668" t="3678" r="2053"/>
          <a:stretch/>
        </p:blipFill>
        <p:spPr>
          <a:xfrm>
            <a:off x="8153400" y="3949382"/>
            <a:ext cx="3865182" cy="2647950"/>
          </a:xfrm>
          <a:prstGeom prst="rect">
            <a:avLst/>
          </a:prstGeom>
          <a:noFill/>
          <a:ln>
            <a:noFill/>
          </a:ln>
        </p:spPr>
      </p:pic>
      <p:sp>
        <p:nvSpPr>
          <p:cNvPr id="492" name="Google Shape;492;p3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Money</a:t>
            </a:r>
            <a:endParaRPr/>
          </a:p>
        </p:txBody>
      </p:sp>
      <p:sp>
        <p:nvSpPr>
          <p:cNvPr id="493" name="Google Shape;493;p31"/>
          <p:cNvSpPr txBox="1">
            <a:spLocks noGrp="1"/>
          </p:cNvSpPr>
          <p:nvPr>
            <p:ph type="body" idx="1"/>
          </p:nvPr>
        </p:nvSpPr>
        <p:spPr>
          <a:xfrm>
            <a:off x="1143000" y="2092007"/>
            <a:ext cx="6000750" cy="371475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Money </a:t>
            </a:r>
            <a:r>
              <a:rPr lang="en-US" sz="2200" u="sng"/>
              <a:t>does </a:t>
            </a:r>
            <a:r>
              <a:rPr lang="en-US" sz="2200" u="sng">
                <a:solidFill>
                  <a:schemeClr val="accent6"/>
                </a:solidFill>
              </a:rPr>
              <a:t>not</a:t>
            </a:r>
            <a:r>
              <a:rPr lang="en-US" sz="2200">
                <a:solidFill>
                  <a:srgbClr val="CC0000"/>
                </a:solidFill>
              </a:rPr>
              <a:t> </a:t>
            </a:r>
            <a:r>
              <a:rPr lang="en-US" sz="2200"/>
              <a:t>behave as a utility function, but we can talk about the utility of having money (or being in debt)</a:t>
            </a:r>
            <a:endParaRPr/>
          </a:p>
          <a:p>
            <a:pPr marL="342882" lvl="0" indent="-342882" algn="l" rtl="0">
              <a:spcBef>
                <a:spcPts val="440"/>
              </a:spcBef>
              <a:spcAft>
                <a:spcPts val="0"/>
              </a:spcAft>
              <a:buSzPts val="2200"/>
              <a:buChar char="▪"/>
            </a:pPr>
            <a:r>
              <a:rPr lang="en-US" sz="2200"/>
              <a:t>Given a lottery L = [p, $X; (1-p), $Y]</a:t>
            </a:r>
            <a:endParaRPr/>
          </a:p>
          <a:p>
            <a:pPr marL="742913" lvl="1" indent="-285736" algn="l" rtl="0">
              <a:spcBef>
                <a:spcPts val="440"/>
              </a:spcBef>
              <a:spcAft>
                <a:spcPts val="0"/>
              </a:spcAft>
              <a:buSzPts val="2200"/>
              <a:buChar char="▪"/>
            </a:pPr>
            <a:r>
              <a:rPr lang="en-US" sz="2200"/>
              <a:t>The </a:t>
            </a:r>
            <a:r>
              <a:rPr lang="en-US" sz="2200">
                <a:solidFill>
                  <a:srgbClr val="CC0000"/>
                </a:solidFill>
              </a:rPr>
              <a:t>expected monetary value </a:t>
            </a:r>
            <a:r>
              <a:rPr lang="en-US" sz="2200"/>
              <a:t>EMV(L) is p*X + (1-p)*Y</a:t>
            </a:r>
            <a:endParaRPr/>
          </a:p>
          <a:p>
            <a:pPr marL="742913" lvl="1" indent="-285736" algn="l" rtl="0">
              <a:spcBef>
                <a:spcPts val="440"/>
              </a:spcBef>
              <a:spcAft>
                <a:spcPts val="0"/>
              </a:spcAft>
              <a:buSzPts val="2200"/>
              <a:buChar char="▪"/>
            </a:pPr>
            <a:r>
              <a:rPr lang="en-US" sz="2200"/>
              <a:t>U(L) = p*U($X) + (1-p)*U($Y)</a:t>
            </a:r>
            <a:endParaRPr/>
          </a:p>
          <a:p>
            <a:pPr marL="742913" lvl="1" indent="-285736" algn="l" rtl="0">
              <a:spcBef>
                <a:spcPts val="440"/>
              </a:spcBef>
              <a:spcAft>
                <a:spcPts val="0"/>
              </a:spcAft>
              <a:buSzPts val="2200"/>
              <a:buChar char="▪"/>
            </a:pPr>
            <a:r>
              <a:rPr lang="en-US" sz="2200"/>
              <a:t>Typically, U(L) &lt; U( EMV(L) )</a:t>
            </a:r>
            <a:endParaRPr/>
          </a:p>
          <a:p>
            <a:pPr marL="742913" lvl="1" indent="-285736" algn="l" rtl="0">
              <a:spcBef>
                <a:spcPts val="440"/>
              </a:spcBef>
              <a:spcAft>
                <a:spcPts val="0"/>
              </a:spcAft>
              <a:buSzPts val="2200"/>
              <a:buChar char="▪"/>
            </a:pPr>
            <a:r>
              <a:rPr lang="en-US" sz="2200"/>
              <a:t>In this sense, people are </a:t>
            </a:r>
            <a:r>
              <a:rPr lang="en-US" sz="2200">
                <a:solidFill>
                  <a:srgbClr val="CC0000"/>
                </a:solidFill>
              </a:rPr>
              <a:t>risk-averse</a:t>
            </a:r>
            <a:endParaRPr/>
          </a:p>
          <a:p>
            <a:pPr marL="742913" lvl="1" indent="-285736" algn="l" rtl="0">
              <a:spcBef>
                <a:spcPts val="440"/>
              </a:spcBef>
              <a:spcAft>
                <a:spcPts val="0"/>
              </a:spcAft>
              <a:buSzPts val="2200"/>
              <a:buChar char="▪"/>
            </a:pPr>
            <a:r>
              <a:rPr lang="en-US" sz="2200"/>
              <a:t>When deep in debt, people are </a:t>
            </a:r>
            <a:r>
              <a:rPr lang="en-US" sz="2200">
                <a:solidFill>
                  <a:srgbClr val="CC0000"/>
                </a:solidFill>
              </a:rPr>
              <a:t>risk-prone</a:t>
            </a:r>
            <a:endParaRPr/>
          </a:p>
          <a:p>
            <a:pPr marL="742913" lvl="1" indent="-146036" algn="l" rtl="0">
              <a:spcBef>
                <a:spcPts val="440"/>
              </a:spcBef>
              <a:spcAft>
                <a:spcPts val="0"/>
              </a:spcAft>
              <a:buSzPts val="2200"/>
              <a:buNone/>
            </a:pP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32"/>
          <p:cNvPicPr preferRelativeResize="0"/>
          <p:nvPr/>
        </p:nvPicPr>
        <p:blipFill rotWithShape="1">
          <a:blip r:embed="rId3">
            <a:alphaModFix/>
          </a:blip>
          <a:srcRect/>
          <a:stretch/>
        </p:blipFill>
        <p:spPr>
          <a:xfrm>
            <a:off x="7815558" y="2443163"/>
            <a:ext cx="4376442" cy="2619375"/>
          </a:xfrm>
          <a:prstGeom prst="rect">
            <a:avLst/>
          </a:prstGeom>
          <a:noFill/>
          <a:ln>
            <a:noFill/>
          </a:ln>
        </p:spPr>
      </p:pic>
      <p:sp>
        <p:nvSpPr>
          <p:cNvPr id="500" name="Google Shape;500;p3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Insurance</a:t>
            </a:r>
            <a:endParaRPr/>
          </a:p>
        </p:txBody>
      </p:sp>
      <p:sp>
        <p:nvSpPr>
          <p:cNvPr id="501" name="Google Shape;501;p32"/>
          <p:cNvSpPr txBox="1">
            <a:spLocks noGrp="1"/>
          </p:cNvSpPr>
          <p:nvPr>
            <p:ph type="body" idx="1"/>
          </p:nvPr>
        </p:nvSpPr>
        <p:spPr>
          <a:xfrm>
            <a:off x="914400" y="1366839"/>
            <a:ext cx="7026922" cy="3695699"/>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Consider the lottery </a:t>
            </a:r>
            <a:r>
              <a:rPr lang="en-US" sz="2200">
                <a:solidFill>
                  <a:srgbClr val="CC0000"/>
                </a:solidFill>
              </a:rPr>
              <a:t>[0.5, $1000;  0.5, $0]</a:t>
            </a:r>
            <a:endParaRPr sz="2200"/>
          </a:p>
          <a:p>
            <a:pPr marL="742913" lvl="1" indent="-285736" algn="l" rtl="0">
              <a:spcBef>
                <a:spcPts val="440"/>
              </a:spcBef>
              <a:spcAft>
                <a:spcPts val="0"/>
              </a:spcAft>
              <a:buSzPts val="2200"/>
              <a:buChar char="▪"/>
            </a:pPr>
            <a:r>
              <a:rPr lang="en-US" sz="2200"/>
              <a:t>What is its </a:t>
            </a:r>
            <a:r>
              <a:rPr lang="en-US" sz="2200">
                <a:solidFill>
                  <a:srgbClr val="CC0000"/>
                </a:solidFill>
              </a:rPr>
              <a:t>expected monetary value</a:t>
            </a:r>
            <a:r>
              <a:rPr lang="en-US" sz="2200"/>
              <a:t>?  ($500)</a:t>
            </a:r>
            <a:endParaRPr/>
          </a:p>
          <a:p>
            <a:pPr marL="742913" lvl="1" indent="-285736" algn="l" rtl="0">
              <a:spcBef>
                <a:spcPts val="440"/>
              </a:spcBef>
              <a:spcAft>
                <a:spcPts val="0"/>
              </a:spcAft>
              <a:buSzPts val="2200"/>
              <a:buChar char="▪"/>
            </a:pPr>
            <a:r>
              <a:rPr lang="en-US" sz="2200"/>
              <a:t>What is its </a:t>
            </a:r>
            <a:r>
              <a:rPr lang="en-US" sz="2200">
                <a:solidFill>
                  <a:srgbClr val="CC0000"/>
                </a:solidFill>
              </a:rPr>
              <a:t>certainty equivalent</a:t>
            </a:r>
            <a:r>
              <a:rPr lang="en-US" sz="2200"/>
              <a:t>?</a:t>
            </a:r>
            <a:endParaRPr/>
          </a:p>
          <a:p>
            <a:pPr marL="1142942" lvl="2" indent="-228588" algn="l" rtl="0">
              <a:spcBef>
                <a:spcPts val="440"/>
              </a:spcBef>
              <a:spcAft>
                <a:spcPts val="0"/>
              </a:spcAft>
              <a:buSzPts val="2200"/>
              <a:buChar char="▪"/>
            </a:pPr>
            <a:r>
              <a:rPr lang="en-US" sz="2200"/>
              <a:t>Monetary value acceptable in lieu of lottery</a:t>
            </a:r>
            <a:endParaRPr/>
          </a:p>
          <a:p>
            <a:pPr marL="1142942" lvl="2" indent="-228588" algn="l" rtl="0">
              <a:spcBef>
                <a:spcPts val="440"/>
              </a:spcBef>
              <a:spcAft>
                <a:spcPts val="0"/>
              </a:spcAft>
              <a:buSzPts val="2200"/>
              <a:buChar char="▪"/>
            </a:pPr>
            <a:r>
              <a:rPr lang="en-US" sz="2200"/>
              <a:t>$400 for most people</a:t>
            </a:r>
            <a:endParaRPr/>
          </a:p>
          <a:p>
            <a:pPr marL="742913" lvl="1" indent="-285736" algn="l" rtl="0">
              <a:spcBef>
                <a:spcPts val="440"/>
              </a:spcBef>
              <a:spcAft>
                <a:spcPts val="0"/>
              </a:spcAft>
              <a:buSzPts val="2200"/>
              <a:buChar char="▪"/>
            </a:pPr>
            <a:r>
              <a:rPr lang="en-US" sz="2200"/>
              <a:t>Difference of $100 is the </a:t>
            </a:r>
            <a:r>
              <a:rPr lang="en-US" sz="2200">
                <a:solidFill>
                  <a:srgbClr val="CC0000"/>
                </a:solidFill>
              </a:rPr>
              <a:t>insurance premium</a:t>
            </a:r>
            <a:endParaRPr/>
          </a:p>
          <a:p>
            <a:pPr marL="1142942" lvl="2" indent="-228588" algn="l" rtl="0">
              <a:spcBef>
                <a:spcPts val="440"/>
              </a:spcBef>
              <a:spcAft>
                <a:spcPts val="0"/>
              </a:spcAft>
              <a:buSzPts val="2200"/>
              <a:buChar char="▪"/>
            </a:pPr>
            <a:r>
              <a:rPr lang="en-US" sz="2200"/>
              <a:t>There’s an insurance industry because people will pay to reduce their risk</a:t>
            </a:r>
            <a:endParaRPr/>
          </a:p>
          <a:p>
            <a:pPr marL="1142942" lvl="2" indent="-228588" algn="l" rtl="0">
              <a:spcBef>
                <a:spcPts val="440"/>
              </a:spcBef>
              <a:spcAft>
                <a:spcPts val="0"/>
              </a:spcAft>
              <a:buSzPts val="2200"/>
              <a:buChar char="▪"/>
            </a:pPr>
            <a:r>
              <a:rPr lang="en-US" sz="2200"/>
              <a:t>If everyone were risk-neutral, no insurance needed!</a:t>
            </a:r>
            <a:endParaRPr/>
          </a:p>
          <a:p>
            <a:pPr marL="742913" lvl="1" indent="-285736" algn="l" rtl="0">
              <a:spcBef>
                <a:spcPts val="440"/>
              </a:spcBef>
              <a:spcAft>
                <a:spcPts val="0"/>
              </a:spcAft>
              <a:buSzPts val="2200"/>
              <a:buChar char="▪"/>
            </a:pPr>
            <a:r>
              <a:rPr lang="en-US" sz="2200"/>
              <a:t>It’s win-win: you’d rather have the $400 and the insurance company would rather have the lottery (their utility curve is linear and they have many lotteries)</a:t>
            </a:r>
            <a:endParaRPr/>
          </a:p>
          <a:p>
            <a:pPr marL="342882" lvl="0" indent="-203182" algn="l" rtl="0">
              <a:spcBef>
                <a:spcPts val="440"/>
              </a:spcBef>
              <a:spcAft>
                <a:spcPts val="0"/>
              </a:spcAft>
              <a:buSzPts val="2200"/>
              <a:buNone/>
            </a:pP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772021F0-44E1-DC41-8E55-D5E74B961D7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rot="5400000">
            <a:off x="7646113" y="4693914"/>
            <a:ext cx="1043985" cy="1241006"/>
          </a:xfrm>
          <a:prstGeom prst="rect">
            <a:avLst/>
          </a:prstGeom>
        </p:spPr>
      </p:pic>
    </p:spTree>
    <p:extLst>
      <p:ext uri="{BB962C8B-B14F-4D97-AF65-F5344CB8AC3E}">
        <p14:creationId xmlns:p14="http://schemas.microsoft.com/office/powerpoint/2010/main" val="32945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8153400" y="2057400"/>
            <a:ext cx="2184797" cy="3010367"/>
          </a:xfrm>
          <a:prstGeom prst="rect">
            <a:avLst/>
          </a:prstGeom>
          <a:noFill/>
          <a:ln>
            <a:noFill/>
          </a:ln>
        </p:spPr>
      </p:pic>
      <p:sp>
        <p:nvSpPr>
          <p:cNvPr id="508" name="Google Shape;508;p3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Human Rationality?</a:t>
            </a:r>
            <a:endParaRPr/>
          </a:p>
        </p:txBody>
      </p:sp>
      <p:sp>
        <p:nvSpPr>
          <p:cNvPr id="509" name="Google Shape;509;p33"/>
          <p:cNvSpPr txBox="1">
            <a:spLocks noGrp="1"/>
          </p:cNvSpPr>
          <p:nvPr>
            <p:ph type="body" idx="1"/>
          </p:nvPr>
        </p:nvSpPr>
        <p:spPr>
          <a:xfrm>
            <a:off x="990600" y="1397001"/>
            <a:ext cx="53086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t>Famous example of Allais (1953)</a:t>
            </a:r>
            <a:endParaRPr/>
          </a:p>
          <a:p>
            <a:pPr marL="2514474" lvl="5" indent="-88888" algn="l" rtl="0">
              <a:lnSpc>
                <a:spcPct val="80000"/>
              </a:lnSpc>
              <a:spcBef>
                <a:spcPts val="440"/>
              </a:spcBef>
              <a:spcAft>
                <a:spcPts val="0"/>
              </a:spcAft>
              <a:buSzPts val="2200"/>
              <a:buNone/>
            </a:pPr>
            <a:endParaRPr sz="2200">
              <a:latin typeface="Calibri"/>
              <a:ea typeface="Calibri"/>
              <a:cs typeface="Calibri"/>
              <a:sym typeface="Calibri"/>
            </a:endParaRPr>
          </a:p>
          <a:p>
            <a:pPr marL="742913" lvl="1" indent="-285736" algn="l" rtl="0">
              <a:lnSpc>
                <a:spcPct val="80000"/>
              </a:lnSpc>
              <a:spcBef>
                <a:spcPts val="440"/>
              </a:spcBef>
              <a:spcAft>
                <a:spcPts val="0"/>
              </a:spcAft>
              <a:buSzPts val="2200"/>
              <a:buChar char="▪"/>
            </a:pPr>
            <a:r>
              <a:rPr lang="en-US" sz="2200"/>
              <a:t>A: [0.8, $4k;    0.2, $0]</a:t>
            </a:r>
            <a:endParaRPr/>
          </a:p>
          <a:p>
            <a:pPr marL="742913" lvl="1" indent="-285736" algn="l" rtl="0">
              <a:lnSpc>
                <a:spcPct val="80000"/>
              </a:lnSpc>
              <a:spcBef>
                <a:spcPts val="440"/>
              </a:spcBef>
              <a:spcAft>
                <a:spcPts val="0"/>
              </a:spcAft>
              <a:buSzPts val="2200"/>
              <a:buChar char="▪"/>
            </a:pPr>
            <a:r>
              <a:rPr lang="en-US" sz="2200"/>
              <a:t>B: [1.0, $3k;    0.0, $0]</a:t>
            </a:r>
            <a:endParaRPr/>
          </a:p>
          <a:p>
            <a:pPr marL="2514474" lvl="5" indent="-88888" algn="l" rtl="0">
              <a:lnSpc>
                <a:spcPct val="80000"/>
              </a:lnSpc>
              <a:spcBef>
                <a:spcPts val="440"/>
              </a:spcBef>
              <a:spcAft>
                <a:spcPts val="0"/>
              </a:spcAft>
              <a:buSzPts val="2200"/>
              <a:buNone/>
            </a:pPr>
            <a:endParaRPr sz="2200"/>
          </a:p>
          <a:p>
            <a:pPr marL="742913" lvl="1" indent="-285736" algn="l" rtl="0">
              <a:lnSpc>
                <a:spcPct val="80000"/>
              </a:lnSpc>
              <a:spcBef>
                <a:spcPts val="440"/>
              </a:spcBef>
              <a:spcAft>
                <a:spcPts val="0"/>
              </a:spcAft>
              <a:buSzPts val="2200"/>
              <a:buChar char="▪"/>
            </a:pPr>
            <a:r>
              <a:rPr lang="en-US" sz="2200"/>
              <a:t>C: [0.2, $4k;    0.8, $0]</a:t>
            </a:r>
            <a:endParaRPr/>
          </a:p>
          <a:p>
            <a:pPr marL="742913" lvl="1" indent="-285736" algn="l" rtl="0">
              <a:lnSpc>
                <a:spcPct val="80000"/>
              </a:lnSpc>
              <a:spcBef>
                <a:spcPts val="440"/>
              </a:spcBef>
              <a:spcAft>
                <a:spcPts val="0"/>
              </a:spcAft>
              <a:buSzPts val="2200"/>
              <a:buChar char="▪"/>
            </a:pPr>
            <a:r>
              <a:rPr lang="en-US" sz="2200"/>
              <a:t>D: [0.25, $3k;    0.75, $0]</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Most people prefer B &gt; A, C &gt; D</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But if U($0) = 0, then</a:t>
            </a:r>
            <a:endParaRPr/>
          </a:p>
          <a:p>
            <a:pPr marL="742913" lvl="1" indent="-285736" algn="l" rtl="0">
              <a:lnSpc>
                <a:spcPct val="80000"/>
              </a:lnSpc>
              <a:spcBef>
                <a:spcPts val="440"/>
              </a:spcBef>
              <a:spcAft>
                <a:spcPts val="0"/>
              </a:spcAft>
              <a:buSzPts val="2200"/>
              <a:buChar char="▪"/>
            </a:pPr>
            <a:r>
              <a:rPr lang="en-US" sz="2200"/>
              <a:t>B &gt; A ⇒ U($3k) &gt; 0.8 U($4k)</a:t>
            </a:r>
            <a:endParaRPr/>
          </a:p>
          <a:p>
            <a:pPr marL="742913" lvl="1" indent="-285736" algn="l" rtl="0">
              <a:lnSpc>
                <a:spcPct val="80000"/>
              </a:lnSpc>
              <a:spcBef>
                <a:spcPts val="440"/>
              </a:spcBef>
              <a:spcAft>
                <a:spcPts val="0"/>
              </a:spcAft>
              <a:buSzPts val="2200"/>
              <a:buChar char="▪"/>
            </a:pPr>
            <a:r>
              <a:rPr lang="en-US" sz="2200"/>
              <a:t>C &gt; D ⇒ 0.8 U($4k) &gt; U($3k)</a:t>
            </a:r>
            <a:endParaRPr/>
          </a:p>
          <a:p>
            <a:pPr marL="742913" lvl="1" indent="-146036" algn="l" rtl="0">
              <a:lnSpc>
                <a:spcPct val="80000"/>
              </a:lnSpc>
              <a:spcBef>
                <a:spcPts val="440"/>
              </a:spcBef>
              <a:spcAft>
                <a:spcPts val="0"/>
              </a:spcAft>
              <a:buSzPts val="2200"/>
              <a:buNone/>
            </a:pPr>
            <a:endParaRPr sz="2200"/>
          </a:p>
        </p:txBody>
      </p:sp>
      <p:sp>
        <p:nvSpPr>
          <p:cNvPr id="510" name="Google Shape;510;p33"/>
          <p:cNvSpPr/>
          <p:nvPr/>
        </p:nvSpPr>
        <p:spPr>
          <a:xfrm>
            <a:off x="4514515" y="3000632"/>
            <a:ext cx="285750" cy="228600"/>
          </a:xfrm>
          <a:prstGeom prst="leftArrow">
            <a:avLst>
              <a:gd name="adj1" fmla="val 50000"/>
              <a:gd name="adj2" fmla="val 50000"/>
            </a:avLst>
          </a:prstGeom>
          <a:solidFill>
            <a:srgbClr val="99CCFF"/>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BCFF0BF6-952B-2C49-818D-831917E936A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E209B0BB-690D-DA40-A225-DE4A75FFCA17}"/>
              </a:ext>
            </a:extLst>
          </p:cNvPr>
          <p:cNvPicPr>
            <a:picLocks noChangeAspect="1"/>
          </p:cNvPicPr>
          <p:nvPr/>
        </p:nvPicPr>
        <p:blipFill>
          <a:blip r:embed="rId7"/>
          <a:stretch>
            <a:fillRect/>
          </a:stretch>
        </p:blipFill>
        <p:spPr>
          <a:xfrm rot="5400000">
            <a:off x="8893988" y="4709557"/>
            <a:ext cx="1043985" cy="1241006"/>
          </a:xfrm>
          <a:prstGeom prst="rect">
            <a:avLst/>
          </a:prstGeom>
        </p:spPr>
      </p:pic>
    </p:spTree>
    <p:extLst>
      <p:ext uri="{BB962C8B-B14F-4D97-AF65-F5344CB8AC3E}">
        <p14:creationId xmlns:p14="http://schemas.microsoft.com/office/powerpoint/2010/main" val="315178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5551B6-D13E-A44B-83C7-4BBF08DAC53C}"/>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7" name="Picture 66">
            <a:extLst>
              <a:ext uri="{FF2B5EF4-FFF2-40B4-BE49-F238E27FC236}">
                <a16:creationId xmlns:a16="http://schemas.microsoft.com/office/drawing/2014/main" id="{A774DB68-9A30-4949-A036-F398ABF8ACA1}"/>
              </a:ext>
            </a:extLst>
          </p:cNvPr>
          <p:cNvPicPr>
            <a:picLocks noChangeAspect="1"/>
          </p:cNvPicPr>
          <p:nvPr/>
        </p:nvPicPr>
        <p:blipFill>
          <a:blip r:embed="rId7"/>
          <a:stretch>
            <a:fillRect/>
          </a:stretch>
        </p:blipFill>
        <p:spPr>
          <a:xfrm>
            <a:off x="8981466" y="3382061"/>
            <a:ext cx="1043985" cy="1241006"/>
          </a:xfrm>
          <a:prstGeom prst="rect">
            <a:avLst/>
          </a:prstGeom>
        </p:spPr>
      </p:pic>
    </p:spTree>
    <p:extLst>
      <p:ext uri="{BB962C8B-B14F-4D97-AF65-F5344CB8AC3E}">
        <p14:creationId xmlns:p14="http://schemas.microsoft.com/office/powerpoint/2010/main" val="429250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30334CA-4124-164E-B406-E01DC4516608}"/>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a:off x="8898550" y="2263436"/>
            <a:ext cx="1043985" cy="1241006"/>
          </a:xfrm>
          <a:prstGeom prst="rect">
            <a:avLst/>
          </a:prstGeom>
        </p:spPr>
      </p:pic>
    </p:spTree>
    <p:extLst>
      <p:ext uri="{BB962C8B-B14F-4D97-AF65-F5344CB8AC3E}">
        <p14:creationId xmlns:p14="http://schemas.microsoft.com/office/powerpoint/2010/main" val="72736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0DB00ACA-3822-0343-A9DD-A97970407A8D}"/>
              </a:ext>
            </a:extLst>
          </p:cNvPr>
          <p:cNvSpPr/>
          <p:nvPr/>
        </p:nvSpPr>
        <p:spPr>
          <a:xfrm>
            <a:off x="5356592" y="514635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0.00008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710768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0.32776</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
        <p:nvSpPr>
          <p:cNvPr id="7" name="Rectangle 6">
            <a:extLst>
              <a:ext uri="{FF2B5EF4-FFF2-40B4-BE49-F238E27FC236}">
                <a16:creationId xmlns:a16="http://schemas.microsoft.com/office/drawing/2014/main" id="{4B8E34A9-E846-9145-9673-8D7C3D5C5F69}"/>
              </a:ext>
            </a:extLst>
          </p:cNvPr>
          <p:cNvSpPr/>
          <p:nvPr/>
        </p:nvSpPr>
        <p:spPr>
          <a:xfrm>
            <a:off x="2290337" y="3461542"/>
            <a:ext cx="2143536" cy="369332"/>
          </a:xfrm>
          <a:prstGeom prst="rect">
            <a:avLst/>
          </a:prstGeom>
        </p:spPr>
        <p:txBody>
          <a:bodyPr wrap="none">
            <a:spAutoFit/>
          </a:bodyPr>
          <a:lstStyle/>
          <a:p>
            <a:r>
              <a:rPr lang="en-US" b="1" dirty="0"/>
              <a:t>0.32768 + 0.00008</a:t>
            </a:r>
            <a:endParaRPr lang="en-US" dirty="0"/>
          </a:p>
        </p:txBody>
      </p:sp>
      <p:sp>
        <p:nvSpPr>
          <p:cNvPr id="71" name="Google Shape;75;g92b3bf485b_0_0">
            <a:extLst>
              <a:ext uri="{FF2B5EF4-FFF2-40B4-BE49-F238E27FC236}">
                <a16:creationId xmlns:a16="http://schemas.microsoft.com/office/drawing/2014/main" id="{41F4AF4B-0C20-3A4C-8FA0-A29341888DD6}"/>
              </a:ext>
            </a:extLst>
          </p:cNvPr>
          <p:cNvSpPr/>
          <p:nvPr/>
        </p:nvSpPr>
        <p:spPr>
          <a:xfrm>
            <a:off x="4700295" y="3405931"/>
            <a:ext cx="2957805" cy="975007"/>
          </a:xfrm>
          <a:prstGeom prst="wedgeRoundRectCallout">
            <a:avLst>
              <a:gd name="adj1" fmla="val -77523"/>
              <a:gd name="adj2" fmla="val -164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The odds of successfully navigating an asteroid field</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7646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2" name="Google Shape;75;g92b3bf485b_0_0">
            <a:extLst>
              <a:ext uri="{FF2B5EF4-FFF2-40B4-BE49-F238E27FC236}">
                <a16:creationId xmlns:a16="http://schemas.microsoft.com/office/drawing/2014/main" id="{B6ABB11C-E14A-C54B-B9CB-038EB48798F2}"/>
              </a:ext>
            </a:extLst>
          </p:cNvPr>
          <p:cNvSpPr/>
          <p:nvPr/>
        </p:nvSpPr>
        <p:spPr>
          <a:xfrm>
            <a:off x="329728" y="3924910"/>
            <a:ext cx="2565555" cy="478084"/>
          </a:xfrm>
          <a:prstGeom prst="wedgeRoundRectCallout">
            <a:avLst>
              <a:gd name="adj1" fmla="val 45785"/>
              <a:gd name="adj2" fmla="val 12643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The probability of </a:t>
            </a:r>
            <a:endParaRPr lang="en-US" sz="2000"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3E20B38B-8EEB-AF4B-9991-B3CBF7497498}"/>
              </a:ext>
            </a:extLst>
          </p:cNvPr>
          <p:cNvSpPr/>
          <p:nvPr/>
        </p:nvSpPr>
        <p:spPr>
          <a:xfrm>
            <a:off x="3011930" y="3902249"/>
            <a:ext cx="2565555" cy="478084"/>
          </a:xfrm>
          <a:prstGeom prst="wedgeRoundRectCallout">
            <a:avLst>
              <a:gd name="adj1" fmla="val -45176"/>
              <a:gd name="adj2" fmla="val 128424"/>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arriving in state </a:t>
            </a:r>
            <a:r>
              <a:rPr lang="en-US" sz="2000" b="1" dirty="0"/>
              <a:t>s’</a:t>
            </a:r>
            <a:endParaRPr lang="en-US" sz="2000" b="1"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2DFCC0C2-6E7B-8F47-83BA-64A164BB9F45}"/>
              </a:ext>
            </a:extLst>
          </p:cNvPr>
          <p:cNvSpPr/>
          <p:nvPr/>
        </p:nvSpPr>
        <p:spPr>
          <a:xfrm>
            <a:off x="866152" y="5270011"/>
            <a:ext cx="2057083" cy="478084"/>
          </a:xfrm>
          <a:prstGeom prst="wedgeRoundRectCallout">
            <a:avLst>
              <a:gd name="adj1" fmla="val 71076"/>
              <a:gd name="adj2" fmla="val -10866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given that</a:t>
            </a:r>
            <a:endParaRPr lang="en-US" sz="2000"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68B70D44-EBD9-284A-87DB-3D6EC11D919F}"/>
              </a:ext>
            </a:extLst>
          </p:cNvPr>
          <p:cNvSpPr/>
          <p:nvPr/>
        </p:nvSpPr>
        <p:spPr>
          <a:xfrm>
            <a:off x="3540933" y="5270011"/>
            <a:ext cx="2631269" cy="748796"/>
          </a:xfrm>
          <a:prstGeom prst="wedgeRoundRectCallout">
            <a:avLst>
              <a:gd name="adj1" fmla="val -38066"/>
              <a:gd name="adj2" fmla="val -88140"/>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we are in state </a:t>
            </a:r>
            <a:r>
              <a:rPr lang="en-US" sz="2000" b="1" dirty="0"/>
              <a:t>s</a:t>
            </a:r>
            <a:r>
              <a:rPr lang="en-US" sz="2000" dirty="0"/>
              <a:t> and we selected action </a:t>
            </a:r>
            <a:r>
              <a:rPr lang="en-US" sz="2000" b="1" dirty="0"/>
              <a:t>a</a:t>
            </a:r>
            <a:endParaRPr lang="en-US" sz="2000" b="1" dirty="0">
              <a:latin typeface="Open Sans"/>
              <a:ea typeface="Open Sans"/>
              <a:cs typeface="Open Sans"/>
              <a:sym typeface="Open Sans"/>
            </a:endParaRPr>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grpSp>
        <p:nvGrpSpPr>
          <p:cNvPr id="17" name="Group 16">
            <a:extLst>
              <a:ext uri="{FF2B5EF4-FFF2-40B4-BE49-F238E27FC236}">
                <a16:creationId xmlns:a16="http://schemas.microsoft.com/office/drawing/2014/main" id="{18EDDE98-00CF-FE4B-AF7A-AF4518368B4E}"/>
              </a:ext>
            </a:extLst>
          </p:cNvPr>
          <p:cNvGrpSpPr/>
          <p:nvPr/>
        </p:nvGrpSpPr>
        <p:grpSpPr>
          <a:xfrm>
            <a:off x="7751215" y="2556130"/>
            <a:ext cx="2361945" cy="2116708"/>
            <a:chOff x="2346595" y="1672526"/>
            <a:chExt cx="2361945" cy="2116708"/>
          </a:xfrm>
        </p:grpSpPr>
        <p:sp>
          <p:nvSpPr>
            <p:cNvPr id="18" name="Rectangle 17">
              <a:extLst>
                <a:ext uri="{FF2B5EF4-FFF2-40B4-BE49-F238E27FC236}">
                  <a16:creationId xmlns:a16="http://schemas.microsoft.com/office/drawing/2014/main" id="{40F98D35-73D1-3F47-A7B0-698859229159}"/>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19" name="Up Arrow 18">
              <a:extLst>
                <a:ext uri="{FF2B5EF4-FFF2-40B4-BE49-F238E27FC236}">
                  <a16:creationId xmlns:a16="http://schemas.microsoft.com/office/drawing/2014/main" id="{51680B7E-D81D-2F45-9CE3-6C9E37B280A2}"/>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eft-Right Arrow 19">
              <a:extLst>
                <a:ext uri="{FF2B5EF4-FFF2-40B4-BE49-F238E27FC236}">
                  <a16:creationId xmlns:a16="http://schemas.microsoft.com/office/drawing/2014/main" id="{DD2B7214-F4EA-FC43-A3F3-282411493D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675A39-E6F1-B444-8F2B-5B5D83DF9FDC}"/>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2" name="TextBox 21">
              <a:extLst>
                <a:ext uri="{FF2B5EF4-FFF2-40B4-BE49-F238E27FC236}">
                  <a16:creationId xmlns:a16="http://schemas.microsoft.com/office/drawing/2014/main" id="{01A3D10D-8C3B-024D-8C55-E70B2195A9FB}"/>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3" name="TextBox 22">
              <a:extLst>
                <a:ext uri="{FF2B5EF4-FFF2-40B4-BE49-F238E27FC236}">
                  <a16:creationId xmlns:a16="http://schemas.microsoft.com/office/drawing/2014/main" id="{79C3C55D-A560-9349-890B-CD4DAE7796A8}"/>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92762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sp>
        <p:nvSpPr>
          <p:cNvPr id="17" name="Google Shape;75;g92b3bf485b_0_0">
            <a:extLst>
              <a:ext uri="{FF2B5EF4-FFF2-40B4-BE49-F238E27FC236}">
                <a16:creationId xmlns:a16="http://schemas.microsoft.com/office/drawing/2014/main" id="{B508EA4B-0A27-DC40-A92E-0F9394855FC5}"/>
              </a:ext>
            </a:extLst>
          </p:cNvPr>
          <p:cNvSpPr/>
          <p:nvPr/>
        </p:nvSpPr>
        <p:spPr>
          <a:xfrm>
            <a:off x="4214717" y="3876984"/>
            <a:ext cx="3507693" cy="1645872"/>
          </a:xfrm>
          <a:prstGeom prst="wedgeRoundRectCallout">
            <a:avLst>
              <a:gd name="adj1" fmla="val -65652"/>
              <a:gd name="adj2" fmla="val -121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Transitions are </a:t>
            </a:r>
            <a:r>
              <a:rPr lang="en-US" sz="2000" b="1" dirty="0"/>
              <a:t>Markovian</a:t>
            </a:r>
            <a:r>
              <a:rPr lang="en-US" sz="2000" dirty="0"/>
              <a:t>: the probability of arriving in s’ only depends on s and not the history of earlier states.</a:t>
            </a:r>
            <a:endParaRPr lang="en-US" sz="2000" b="1"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99B2BB38-34CF-2B4C-BFDD-DC07382C7DB9}"/>
              </a:ext>
            </a:extLst>
          </p:cNvPr>
          <p:cNvGrpSpPr/>
          <p:nvPr/>
        </p:nvGrpSpPr>
        <p:grpSpPr>
          <a:xfrm>
            <a:off x="7751215" y="2556130"/>
            <a:ext cx="2361945" cy="2116708"/>
            <a:chOff x="2346595" y="1672526"/>
            <a:chExt cx="2361945" cy="2116708"/>
          </a:xfrm>
        </p:grpSpPr>
        <p:sp>
          <p:nvSpPr>
            <p:cNvPr id="19" name="Rectangle 18">
              <a:extLst>
                <a:ext uri="{FF2B5EF4-FFF2-40B4-BE49-F238E27FC236}">
                  <a16:creationId xmlns:a16="http://schemas.microsoft.com/office/drawing/2014/main" id="{4D9EBA18-D2C7-6C41-B005-8BF1958BEEA5}"/>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20" name="Up Arrow 19">
              <a:extLst>
                <a:ext uri="{FF2B5EF4-FFF2-40B4-BE49-F238E27FC236}">
                  <a16:creationId xmlns:a16="http://schemas.microsoft.com/office/drawing/2014/main" id="{973DCD84-D9D1-9643-9878-FEBC81AE2E75}"/>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a:extLst>
                <a:ext uri="{FF2B5EF4-FFF2-40B4-BE49-F238E27FC236}">
                  <a16:creationId xmlns:a16="http://schemas.microsoft.com/office/drawing/2014/main" id="{E1C22CBD-1E26-8D4E-B0E5-05FB21546207}"/>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79B9FB-0BA3-E04F-BD4C-E4972027398E}"/>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3" name="TextBox 22">
              <a:extLst>
                <a:ext uri="{FF2B5EF4-FFF2-40B4-BE49-F238E27FC236}">
                  <a16:creationId xmlns:a16="http://schemas.microsoft.com/office/drawing/2014/main" id="{E45C352F-7119-E04F-942C-62558E31293E}"/>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4" name="TextBox 23">
              <a:extLst>
                <a:ext uri="{FF2B5EF4-FFF2-40B4-BE49-F238E27FC236}">
                  <a16:creationId xmlns:a16="http://schemas.microsoft.com/office/drawing/2014/main" id="{6C785E08-B531-7F4C-9427-8655A7047B5D}"/>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27" name="Group 26">
            <a:extLst>
              <a:ext uri="{FF2B5EF4-FFF2-40B4-BE49-F238E27FC236}">
                <a16:creationId xmlns:a16="http://schemas.microsoft.com/office/drawing/2014/main" id="{9FBD1286-377F-7144-A5DC-DB5DA0425F52}"/>
              </a:ext>
            </a:extLst>
          </p:cNvPr>
          <p:cNvGrpSpPr/>
          <p:nvPr/>
        </p:nvGrpSpPr>
        <p:grpSpPr>
          <a:xfrm>
            <a:off x="5861455" y="1289228"/>
            <a:ext cx="2065115" cy="2692400"/>
            <a:chOff x="5861455" y="1289228"/>
            <a:chExt cx="2065115" cy="2692400"/>
          </a:xfrm>
        </p:grpSpPr>
        <p:pic>
          <p:nvPicPr>
            <p:cNvPr id="25" name="Picture 24">
              <a:extLst>
                <a:ext uri="{FF2B5EF4-FFF2-40B4-BE49-F238E27FC236}">
                  <a16:creationId xmlns:a16="http://schemas.microsoft.com/office/drawing/2014/main" id="{8B4BF092-480F-8641-87D0-BCD79D94CD37}"/>
                </a:ext>
              </a:extLst>
            </p:cNvPr>
            <p:cNvPicPr>
              <a:picLocks noChangeAspect="1"/>
            </p:cNvPicPr>
            <p:nvPr/>
          </p:nvPicPr>
          <p:blipFill>
            <a:blip r:embed="rId4"/>
            <a:stretch>
              <a:fillRect/>
            </a:stretch>
          </p:blipFill>
          <p:spPr>
            <a:xfrm>
              <a:off x="5861455" y="1289228"/>
              <a:ext cx="2019300" cy="2692400"/>
            </a:xfrm>
            <a:prstGeom prst="rect">
              <a:avLst/>
            </a:prstGeom>
          </p:spPr>
        </p:pic>
        <p:sp>
          <p:nvSpPr>
            <p:cNvPr id="26" name="TextBox 25">
              <a:extLst>
                <a:ext uri="{FF2B5EF4-FFF2-40B4-BE49-F238E27FC236}">
                  <a16:creationId xmlns:a16="http://schemas.microsoft.com/office/drawing/2014/main" id="{334BF516-9633-694B-81EF-DF79C69818BA}"/>
                </a:ext>
              </a:extLst>
            </p:cNvPr>
            <p:cNvSpPr txBox="1"/>
            <p:nvPr/>
          </p:nvSpPr>
          <p:spPr>
            <a:xfrm>
              <a:off x="5869170" y="3105834"/>
              <a:ext cx="2057400" cy="646331"/>
            </a:xfrm>
            <a:prstGeom prst="rect">
              <a:avLst/>
            </a:prstGeom>
            <a:noFill/>
          </p:spPr>
          <p:txBody>
            <a:bodyPr wrap="square" rtlCol="0">
              <a:spAutoFit/>
            </a:bodyPr>
            <a:lstStyle/>
            <a:p>
              <a:pPr algn="ctr"/>
              <a:r>
                <a:rPr lang="en-US" dirty="0">
                  <a:solidFill>
                    <a:schemeClr val="bg1"/>
                  </a:solidFill>
                  <a:latin typeface="Open Sans" panose="020B0606030504020204" pitchFamily="34" charset="0"/>
                </a:rPr>
                <a:t>Andrey Markov (1856-1922)</a:t>
              </a:r>
            </a:p>
          </p:txBody>
        </p:sp>
      </p:grpSp>
    </p:spTree>
    <p:extLst>
      <p:ext uri="{BB962C8B-B14F-4D97-AF65-F5344CB8AC3E}">
        <p14:creationId xmlns:p14="http://schemas.microsoft.com/office/powerpoint/2010/main" val="313512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85343-9F0C-C34E-883D-B23A01ED2F16}"/>
              </a:ext>
            </a:extLst>
          </p:cNvPr>
          <p:cNvSpPr/>
          <p:nvPr/>
        </p:nvSpPr>
        <p:spPr>
          <a:xfrm>
            <a:off x="399673" y="4278923"/>
            <a:ext cx="10690358" cy="9378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625C78-F709-A543-8B41-F106090A700A}"/>
              </a:ext>
            </a:extLst>
          </p:cNvPr>
          <p:cNvSpPr>
            <a:spLocks noGrp="1"/>
          </p:cNvSpPr>
          <p:nvPr>
            <p:ph type="title"/>
          </p:nvPr>
        </p:nvSpPr>
        <p:spPr/>
        <p:txBody>
          <a:bodyPr/>
          <a:lstStyle/>
          <a:p>
            <a:r>
              <a:rPr lang="en-US" dirty="0"/>
              <a:t>Reward function </a:t>
            </a:r>
          </a:p>
        </p:txBody>
      </p:sp>
      <p:sp>
        <p:nvSpPr>
          <p:cNvPr id="5" name="Content Placeholder 4">
            <a:extLst>
              <a:ext uri="{FF2B5EF4-FFF2-40B4-BE49-F238E27FC236}">
                <a16:creationId xmlns:a16="http://schemas.microsoft.com/office/drawing/2014/main" id="{81EB571D-E207-D146-9535-975B7D5381A1}"/>
              </a:ext>
            </a:extLst>
          </p:cNvPr>
          <p:cNvSpPr>
            <a:spLocks noGrp="1"/>
          </p:cNvSpPr>
          <p:nvPr>
            <p:ph idx="1"/>
          </p:nvPr>
        </p:nvSpPr>
        <p:spPr/>
        <p:txBody>
          <a:bodyPr/>
          <a:lstStyle/>
          <a:p>
            <a:r>
              <a:rPr lang="en-US" dirty="0"/>
              <a:t>We will specify a </a:t>
            </a:r>
            <a:r>
              <a:rPr lang="en-US" b="1" dirty="0"/>
              <a:t>utility or reward function</a:t>
            </a:r>
            <a:r>
              <a:rPr lang="en-US" dirty="0"/>
              <a:t> for the agent.</a:t>
            </a:r>
          </a:p>
          <a:p>
            <a:r>
              <a:rPr lang="en-US" dirty="0"/>
              <a:t>The “rewards“ can be </a:t>
            </a:r>
            <a:r>
              <a:rPr lang="en-US" b="1" dirty="0"/>
              <a:t>positive</a:t>
            </a:r>
            <a:r>
              <a:rPr lang="en-US" dirty="0"/>
              <a:t> or </a:t>
            </a:r>
            <a:r>
              <a:rPr lang="en-US" b="1" dirty="0"/>
              <a:t>negative</a:t>
            </a:r>
            <a:r>
              <a:rPr lang="en-US" dirty="0"/>
              <a:t> but are bounded by some maximum value.</a:t>
            </a:r>
          </a:p>
          <a:p>
            <a:r>
              <a:rPr lang="en-US" dirty="0"/>
              <a:t>Because the decision process is </a:t>
            </a:r>
            <a:r>
              <a:rPr lang="en-US" b="1" dirty="0"/>
              <a:t>sequential, </a:t>
            </a:r>
            <a:r>
              <a:rPr lang="en-US" dirty="0"/>
              <a:t>we must specify the utility function on a sequence of states and actions. </a:t>
            </a:r>
          </a:p>
          <a:p>
            <a:r>
              <a:rPr lang="en-US" dirty="0"/>
              <a:t>Instead of only giving a reward at the goal states, the agent can </a:t>
            </a:r>
            <a:r>
              <a:rPr lang="en-US" b="1" dirty="0"/>
              <a:t>receive a reward at each time step</a:t>
            </a:r>
            <a:r>
              <a:rPr lang="en-US" dirty="0"/>
              <a:t>, based on its transition from </a:t>
            </a:r>
            <a:r>
              <a:rPr lang="en-US" b="1" dirty="0"/>
              <a:t>s</a:t>
            </a:r>
            <a:r>
              <a:rPr lang="en-US" dirty="0"/>
              <a:t> to </a:t>
            </a:r>
            <a:r>
              <a:rPr lang="en-US" b="1" dirty="0"/>
              <a:t>s’</a:t>
            </a:r>
            <a:r>
              <a:rPr lang="en-US" dirty="0"/>
              <a:t> via action </a:t>
            </a:r>
            <a:r>
              <a:rPr lang="en-US" b="1" dirty="0"/>
              <a:t>a</a:t>
            </a:r>
            <a:r>
              <a:rPr lang="en-US" dirty="0"/>
              <a:t>.</a:t>
            </a:r>
            <a:endParaRPr lang="en-US" b="1" dirty="0"/>
          </a:p>
          <a:p>
            <a:r>
              <a:rPr lang="en-US" dirty="0"/>
              <a:t>This is defined by a reward function</a:t>
            </a:r>
          </a:p>
          <a:p>
            <a:r>
              <a:rPr lang="en-US" dirty="0"/>
              <a:t>	R( s, a, s’ ) </a:t>
            </a:r>
          </a:p>
          <a:p>
            <a:r>
              <a:rPr lang="en-US" i="1" dirty="0"/>
              <a:t>For example, we could give the Millennium Falcon a small negative reward of -0.04 for every transition except for entering the terminal states (+1 for entering the planet’s orbit or -1 for smashing into an asteroid). </a:t>
            </a:r>
          </a:p>
          <a:p>
            <a:r>
              <a:rPr lang="en-US" dirty="0"/>
              <a:t>The </a:t>
            </a:r>
            <a:r>
              <a:rPr lang="en-US" b="1" dirty="0"/>
              <a:t>rewards are additive</a:t>
            </a:r>
            <a:r>
              <a:rPr lang="en-US" dirty="0"/>
              <a:t>, so if the Millennium Falcon takes 4 steps before entering the planet's orbit, it gets </a:t>
            </a:r>
            <a:r>
              <a:rPr lang="en-US" i="1" dirty="0"/>
              <a:t>-0.04 + -0.04 + -0.04 + -0.04 + 1 = 0.84 </a:t>
            </a:r>
            <a:r>
              <a:rPr lang="en-US" dirty="0"/>
              <a:t>for that solution.</a:t>
            </a:r>
            <a:r>
              <a:rPr lang="en-US" i="1" dirty="0"/>
              <a:t> </a:t>
            </a:r>
          </a:p>
        </p:txBody>
      </p:sp>
    </p:spTree>
    <p:extLst>
      <p:ext uri="{BB962C8B-B14F-4D97-AF65-F5344CB8AC3E}">
        <p14:creationId xmlns:p14="http://schemas.microsoft.com/office/powerpoint/2010/main" val="385037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Suppose we have a </a:t>
            </a:r>
            <a:r>
              <a:rPr lang="en-US" b="1" dirty="0"/>
              <a:t>fully-observable </a:t>
            </a:r>
            <a:r>
              <a:rPr lang="en-US" dirty="0"/>
              <a:t>4x3 environment with goal states.  </a:t>
            </a:r>
          </a:p>
          <a:p>
            <a:r>
              <a:rPr lang="en-US" dirty="0"/>
              <a:t>The millennium falcon begins in the start state and </a:t>
            </a:r>
            <a:r>
              <a:rPr lang="en-US" b="1" dirty="0"/>
              <a:t>picks an action at each time step</a:t>
            </a:r>
            <a:r>
              <a:rPr lang="en-US" dirty="0"/>
              <a:t>.</a:t>
            </a:r>
          </a:p>
          <a:p>
            <a:r>
              <a:rPr lang="en-US" dirty="0"/>
              <a:t>Actions: </a:t>
            </a:r>
            <a:r>
              <a:rPr lang="en-US" i="1" dirty="0"/>
              <a:t>Up, Down, Left, Right</a:t>
            </a:r>
            <a:r>
              <a:rPr lang="en-US" dirty="0"/>
              <a:t>  </a:t>
            </a:r>
          </a:p>
          <a:p>
            <a:r>
              <a:rPr lang="en-US" dirty="0"/>
              <a:t>The game </a:t>
            </a:r>
            <a:r>
              <a:rPr lang="en-US" b="1" dirty="0"/>
              <a:t>terminates</a:t>
            </a:r>
            <a:r>
              <a:rPr lang="en-US" dirty="0"/>
              <a:t> </a:t>
            </a:r>
            <a:r>
              <a:rPr lang="en-US" b="1" dirty="0"/>
              <a:t>when it reaches a goal state </a:t>
            </a:r>
            <a:r>
              <a:rPr lang="en-US" dirty="0"/>
              <a:t>(+1 or -1). </a:t>
            </a:r>
          </a:p>
          <a:p>
            <a:r>
              <a:rPr lang="en-US" dirty="0"/>
              <a:t>If the environment were </a:t>
            </a:r>
            <a:r>
              <a:rPr lang="en-US" b="1" dirty="0"/>
              <a:t>deterministic</a:t>
            </a:r>
            <a:r>
              <a:rPr lang="en-US" dirty="0"/>
              <a:t>, the solution would be easy:</a:t>
            </a:r>
          </a:p>
          <a:p>
            <a:pPr algn="ctr"/>
            <a:r>
              <a:rPr lang="en-US" dirty="0"/>
              <a:t>[</a:t>
            </a:r>
            <a:r>
              <a:rPr lang="en-US" i="1" dirty="0"/>
              <a:t>Up, Up, Right, Right, Right</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grpSp>
        <p:nvGrpSpPr>
          <p:cNvPr id="49" name="Group 48">
            <a:extLst>
              <a:ext uri="{FF2B5EF4-FFF2-40B4-BE49-F238E27FC236}">
                <a16:creationId xmlns:a16="http://schemas.microsoft.com/office/drawing/2014/main" id="{5B51476C-2702-A441-A949-6B5F16AFAE73}"/>
              </a:ext>
            </a:extLst>
          </p:cNvPr>
          <p:cNvGrpSpPr/>
          <p:nvPr/>
        </p:nvGrpSpPr>
        <p:grpSpPr>
          <a:xfrm>
            <a:off x="6253247" y="2151925"/>
            <a:ext cx="5100553" cy="3808909"/>
            <a:chOff x="6253247" y="2151925"/>
            <a:chExt cx="5100553" cy="3808909"/>
          </a:xfrm>
        </p:grpSpPr>
        <p:pic>
          <p:nvPicPr>
            <p:cNvPr id="1026" name="Picture 2" descr="Starfield Dark – stylish, high-quality wallpaper with fast delivery –  Photowall">
              <a:extLst>
                <a:ext uri="{FF2B5EF4-FFF2-40B4-BE49-F238E27FC236}">
                  <a16:creationId xmlns:a16="http://schemas.microsoft.com/office/drawing/2014/main" id="{B52E928E-0EE3-8B42-A8C4-478147F9DF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7EB646-2F66-7C4D-8B11-F3C11A18321A}"/>
                </a:ext>
              </a:extLst>
            </p:cNvPr>
            <p:cNvGrpSpPr/>
            <p:nvPr/>
          </p:nvGrpSpPr>
          <p:grpSpPr>
            <a:xfrm>
              <a:off x="6253247" y="2160077"/>
              <a:ext cx="5067674" cy="3800757"/>
              <a:chOff x="6456556" y="2714547"/>
              <a:chExt cx="3657600" cy="2743201"/>
            </a:xfrm>
            <a:solidFill>
              <a:schemeClr val="tx1"/>
            </a:solidFill>
          </p:grpSpPr>
          <p:sp>
            <p:nvSpPr>
              <p:cNvPr id="13" name="Rectangle 12">
                <a:extLst>
                  <a:ext uri="{FF2B5EF4-FFF2-40B4-BE49-F238E27FC236}">
                    <a16:creationId xmlns:a16="http://schemas.microsoft.com/office/drawing/2014/main" id="{D0665D60-0E52-364B-B54B-D8C4877EF05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EDE63429-6A24-4D4A-B231-D9AB0AD4F7AE}"/>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40">
              <a:extLst>
                <a:ext uri="{FF2B5EF4-FFF2-40B4-BE49-F238E27FC236}">
                  <a16:creationId xmlns:a16="http://schemas.microsoft.com/office/drawing/2014/main" id="{CB6D22E7-D2F8-2740-9E02-0F2092A6ACD8}"/>
                </a:ext>
              </a:extLst>
            </p:cNvPr>
            <p:cNvPicPr>
              <a:picLocks noChangeAspect="1"/>
            </p:cNvPicPr>
            <p:nvPr/>
          </p:nvPicPr>
          <p:blipFill>
            <a:blip r:embed="rId4"/>
            <a:stretch>
              <a:fillRect/>
            </a:stretch>
          </p:blipFill>
          <p:spPr>
            <a:xfrm>
              <a:off x="10165337" y="3636708"/>
              <a:ext cx="941527" cy="826430"/>
            </a:xfrm>
            <a:prstGeom prst="rect">
              <a:avLst/>
            </a:prstGeom>
          </p:spPr>
        </p:pic>
        <p:sp>
          <p:nvSpPr>
            <p:cNvPr id="34" name="Rectangle 33">
              <a:extLst>
                <a:ext uri="{FF2B5EF4-FFF2-40B4-BE49-F238E27FC236}">
                  <a16:creationId xmlns:a16="http://schemas.microsoft.com/office/drawing/2014/main" id="{37E584C0-B362-084A-AA11-A9DC8AA3D63F}"/>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4" name="Picture 53">
              <a:extLst>
                <a:ext uri="{FF2B5EF4-FFF2-40B4-BE49-F238E27FC236}">
                  <a16:creationId xmlns:a16="http://schemas.microsoft.com/office/drawing/2014/main" id="{7F2D8DBB-79B8-BB4D-ADEA-A5C756A88B60}"/>
                </a:ext>
              </a:extLst>
            </p:cNvPr>
            <p:cNvPicPr>
              <a:picLocks noChangeAspect="1"/>
            </p:cNvPicPr>
            <p:nvPr/>
          </p:nvPicPr>
          <p:blipFill>
            <a:blip r:embed="rId4"/>
            <a:stretch>
              <a:fillRect/>
            </a:stretch>
          </p:blipFill>
          <p:spPr>
            <a:xfrm>
              <a:off x="7576993" y="3732787"/>
              <a:ext cx="968790" cy="850360"/>
            </a:xfrm>
            <a:prstGeom prst="rect">
              <a:avLst/>
            </a:prstGeom>
          </p:spPr>
        </p:pic>
        <p:sp>
          <p:nvSpPr>
            <p:cNvPr id="55" name="Rectangle 54">
              <a:extLst>
                <a:ext uri="{FF2B5EF4-FFF2-40B4-BE49-F238E27FC236}">
                  <a16:creationId xmlns:a16="http://schemas.microsoft.com/office/drawing/2014/main" id="{CFD43FE1-B055-0542-947B-27AD213957A9}"/>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1E185086-E567-9B48-80EE-A86A2A355DC8}"/>
                </a:ext>
              </a:extLst>
            </p:cNvPr>
            <p:cNvPicPr>
              <a:picLocks noChangeAspect="1"/>
            </p:cNvPicPr>
            <p:nvPr/>
          </p:nvPicPr>
          <p:blipFill>
            <a:blip r:embed="rId5"/>
            <a:stretch>
              <a:fillRect/>
            </a:stretch>
          </p:blipFill>
          <p:spPr>
            <a:xfrm>
              <a:off x="10104965" y="2252033"/>
              <a:ext cx="1153898" cy="1153898"/>
            </a:xfrm>
            <a:prstGeom prst="rect">
              <a:avLst/>
            </a:prstGeom>
          </p:spPr>
        </p:pic>
        <p:sp>
          <p:nvSpPr>
            <p:cNvPr id="4" name="Rectangle 3">
              <a:extLst>
                <a:ext uri="{FF2B5EF4-FFF2-40B4-BE49-F238E27FC236}">
                  <a16:creationId xmlns:a16="http://schemas.microsoft.com/office/drawing/2014/main" id="{0024DB36-5B99-7E46-9BB5-17A427118C2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47" name="Picture 46">
            <a:extLst>
              <a:ext uri="{FF2B5EF4-FFF2-40B4-BE49-F238E27FC236}">
                <a16:creationId xmlns:a16="http://schemas.microsoft.com/office/drawing/2014/main" id="{15F8422D-853D-EE48-BB5E-D778BC9CE6E6}"/>
              </a:ext>
            </a:extLst>
          </p:cNvPr>
          <p:cNvPicPr>
            <a:picLocks noChangeAspect="1"/>
          </p:cNvPicPr>
          <p:nvPr/>
        </p:nvPicPr>
        <p:blipFill>
          <a:blip r:embed="rId6"/>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166222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1215-F77F-D847-84A1-6ACF17AEFCF8}"/>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FAE09727-7248-6F4F-941A-857ED73C0551}"/>
              </a:ext>
            </a:extLst>
          </p:cNvPr>
          <p:cNvSpPr>
            <a:spLocks noGrp="1"/>
          </p:cNvSpPr>
          <p:nvPr>
            <p:ph sz="half" idx="1"/>
          </p:nvPr>
        </p:nvSpPr>
        <p:spPr/>
        <p:txBody>
          <a:bodyPr/>
          <a:lstStyle/>
          <a:p>
            <a:r>
              <a:rPr lang="en-US" dirty="0"/>
              <a:t>A </a:t>
            </a:r>
            <a:r>
              <a:rPr lang="en-US" b="1" dirty="0"/>
              <a:t>Markov decision process </a:t>
            </a:r>
            <a:r>
              <a:rPr lang="en-US" dirty="0"/>
              <a:t>or </a:t>
            </a:r>
            <a:r>
              <a:rPr lang="en-US" b="1" dirty="0"/>
              <a:t>MDP </a:t>
            </a:r>
            <a:r>
              <a:rPr lang="en-US" dirty="0"/>
              <a:t>is </a:t>
            </a:r>
          </a:p>
          <a:p>
            <a:pPr marL="342900" indent="-342900">
              <a:buFont typeface="Arial" panose="020B0604020202020204" pitchFamily="34" charset="0"/>
              <a:buChar char="•"/>
            </a:pPr>
            <a:r>
              <a:rPr lang="en-US" dirty="0"/>
              <a:t>a </a:t>
            </a:r>
            <a:r>
              <a:rPr lang="en-US" b="1" dirty="0"/>
              <a:t>sequential </a:t>
            </a:r>
            <a:r>
              <a:rPr lang="en-US" dirty="0"/>
              <a:t>decision problem </a:t>
            </a:r>
          </a:p>
          <a:p>
            <a:pPr marL="342900" indent="-342900">
              <a:buFont typeface="Arial" panose="020B0604020202020204" pitchFamily="34" charset="0"/>
              <a:buChar char="•"/>
            </a:pPr>
            <a:r>
              <a:rPr lang="en-US" dirty="0"/>
              <a:t>for a </a:t>
            </a:r>
            <a:r>
              <a:rPr lang="en-US" b="1" dirty="0"/>
              <a:t>fully observable</a:t>
            </a:r>
            <a:r>
              <a:rPr lang="en-US" dirty="0"/>
              <a:t> environment</a:t>
            </a:r>
          </a:p>
          <a:p>
            <a:pPr marL="342900" indent="-342900">
              <a:buFont typeface="Arial" panose="020B0604020202020204" pitchFamily="34" charset="0"/>
              <a:buChar char="•"/>
            </a:pPr>
            <a:r>
              <a:rPr lang="en-US" dirty="0"/>
              <a:t>with a </a:t>
            </a:r>
            <a:r>
              <a:rPr lang="en-US" b="1" dirty="0"/>
              <a:t>stochastic</a:t>
            </a:r>
            <a:r>
              <a:rPr lang="en-US" dirty="0"/>
              <a:t> transition model</a:t>
            </a:r>
          </a:p>
          <a:p>
            <a:pPr marL="342900" indent="-342900">
              <a:buFont typeface="Arial" panose="020B0604020202020204" pitchFamily="34" charset="0"/>
              <a:buChar char="•"/>
            </a:pPr>
            <a:r>
              <a:rPr lang="en-US" dirty="0"/>
              <a:t>that has </a:t>
            </a:r>
            <a:r>
              <a:rPr lang="en-US" b="1" dirty="0"/>
              <a:t>additive rewards</a:t>
            </a:r>
          </a:p>
          <a:p>
            <a:pPr marL="342900" indent="-342900">
              <a:buFont typeface="Arial" panose="020B0604020202020204" pitchFamily="34" charset="0"/>
              <a:buChar char="•"/>
            </a:pPr>
            <a:endParaRPr lang="en-US" b="1" dirty="0"/>
          </a:p>
          <a:p>
            <a:r>
              <a:rPr lang="en-US" b="1" dirty="0"/>
              <a:t>MDPs are</a:t>
            </a:r>
            <a:r>
              <a:rPr lang="en-US" dirty="0"/>
              <a:t> </a:t>
            </a:r>
            <a:r>
              <a:rPr lang="en-US" b="1" dirty="0"/>
              <a:t>non-deterministic search problems.  </a:t>
            </a:r>
            <a:r>
              <a:rPr lang="en-US" dirty="0"/>
              <a:t>One way of solving them is via </a:t>
            </a:r>
            <a:r>
              <a:rPr lang="en-US" b="1" dirty="0" err="1"/>
              <a:t>expectimax</a:t>
            </a:r>
            <a:r>
              <a:rPr lang="en-US" dirty="0"/>
              <a:t> search.  </a:t>
            </a:r>
          </a:p>
          <a:p>
            <a:endParaRPr lang="en-US" dirty="0"/>
          </a:p>
        </p:txBody>
      </p:sp>
      <p:grpSp>
        <p:nvGrpSpPr>
          <p:cNvPr id="5" name="Group 4">
            <a:extLst>
              <a:ext uri="{FF2B5EF4-FFF2-40B4-BE49-F238E27FC236}">
                <a16:creationId xmlns:a16="http://schemas.microsoft.com/office/drawing/2014/main" id="{260570DF-E9CC-8A42-BBCC-7E778C852865}"/>
              </a:ext>
            </a:extLst>
          </p:cNvPr>
          <p:cNvGrpSpPr/>
          <p:nvPr/>
        </p:nvGrpSpPr>
        <p:grpSpPr>
          <a:xfrm>
            <a:off x="6172202" y="1825625"/>
            <a:ext cx="5361496" cy="2831016"/>
            <a:chOff x="1155827" y="1731182"/>
            <a:chExt cx="6619589" cy="3305918"/>
          </a:xfrm>
        </p:grpSpPr>
        <p:sp>
          <p:nvSpPr>
            <p:cNvPr id="6" name="AutoShape 4">
              <a:extLst>
                <a:ext uri="{FF2B5EF4-FFF2-40B4-BE49-F238E27FC236}">
                  <a16:creationId xmlns:a16="http://schemas.microsoft.com/office/drawing/2014/main" id="{5C293251-938C-A943-A8D8-C7BBFCB032E4}"/>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7" name="Group 60">
              <a:extLst>
                <a:ext uri="{FF2B5EF4-FFF2-40B4-BE49-F238E27FC236}">
                  <a16:creationId xmlns:a16="http://schemas.microsoft.com/office/drawing/2014/main" id="{97E1D7AD-350F-C349-BC52-6D28B9A92586}"/>
                </a:ext>
              </a:extLst>
            </p:cNvPr>
            <p:cNvGrpSpPr>
              <a:grpSpLocks/>
            </p:cNvGrpSpPr>
            <p:nvPr/>
          </p:nvGrpSpPr>
          <p:grpSpPr bwMode="auto">
            <a:xfrm>
              <a:off x="1917829" y="3765550"/>
              <a:ext cx="523585" cy="1271549"/>
              <a:chOff x="1917829" y="3765550"/>
              <a:chExt cx="523585" cy="1271549"/>
            </a:xfrm>
          </p:grpSpPr>
          <p:cxnSp>
            <p:nvCxnSpPr>
              <p:cNvPr id="46" name="AutoShape 13">
                <a:extLst>
                  <a:ext uri="{FF2B5EF4-FFF2-40B4-BE49-F238E27FC236}">
                    <a16:creationId xmlns:a16="http://schemas.microsoft.com/office/drawing/2014/main" id="{28ADAB0E-DFD0-4A4E-9D09-24ABFD2F50B8}"/>
                  </a:ext>
                </a:extLst>
              </p:cNvPr>
              <p:cNvCxnSpPr>
                <a:cxnSpLocks noChangeShapeType="1"/>
                <a:stCxn id="38"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47" name="Rectangle 7">
                <a:extLst>
                  <a:ext uri="{FF2B5EF4-FFF2-40B4-BE49-F238E27FC236}">
                    <a16:creationId xmlns:a16="http://schemas.microsoft.com/office/drawing/2014/main" id="{0877DCE7-02DE-D742-919E-8079AA7B4A73}"/>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8" name="Group 61">
              <a:extLst>
                <a:ext uri="{FF2B5EF4-FFF2-40B4-BE49-F238E27FC236}">
                  <a16:creationId xmlns:a16="http://schemas.microsoft.com/office/drawing/2014/main" id="{42421445-EF6B-6745-A813-90BC8363FF1B}"/>
                </a:ext>
              </a:extLst>
            </p:cNvPr>
            <p:cNvGrpSpPr>
              <a:grpSpLocks/>
            </p:cNvGrpSpPr>
            <p:nvPr/>
          </p:nvGrpSpPr>
          <p:grpSpPr bwMode="auto">
            <a:xfrm>
              <a:off x="2173288" y="3765550"/>
              <a:ext cx="1030127" cy="1271549"/>
              <a:chOff x="2173288" y="3765550"/>
              <a:chExt cx="1030127" cy="1271549"/>
            </a:xfrm>
          </p:grpSpPr>
          <p:cxnSp>
            <p:nvCxnSpPr>
              <p:cNvPr id="44" name="AutoShape 17">
                <a:extLst>
                  <a:ext uri="{FF2B5EF4-FFF2-40B4-BE49-F238E27FC236}">
                    <a16:creationId xmlns:a16="http://schemas.microsoft.com/office/drawing/2014/main" id="{67A2FBA4-0BB9-3A4F-AAE2-8B0946F8B4C2}"/>
                  </a:ext>
                </a:extLst>
              </p:cNvPr>
              <p:cNvCxnSpPr>
                <a:cxnSpLocks noChangeShapeType="1"/>
                <a:stCxn id="38"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5" name="Rectangle 7">
                <a:extLst>
                  <a:ext uri="{FF2B5EF4-FFF2-40B4-BE49-F238E27FC236}">
                    <a16:creationId xmlns:a16="http://schemas.microsoft.com/office/drawing/2014/main" id="{97B86968-E100-424B-BCC7-2E976910D292}"/>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9" name="Group 64">
              <a:extLst>
                <a:ext uri="{FF2B5EF4-FFF2-40B4-BE49-F238E27FC236}">
                  <a16:creationId xmlns:a16="http://schemas.microsoft.com/office/drawing/2014/main" id="{90A898B8-ADB6-064F-A4E8-D36F3D2E9C78}"/>
                </a:ext>
              </a:extLst>
            </p:cNvPr>
            <p:cNvGrpSpPr>
              <a:grpSpLocks/>
            </p:cNvGrpSpPr>
            <p:nvPr/>
          </p:nvGrpSpPr>
          <p:grpSpPr bwMode="auto">
            <a:xfrm>
              <a:off x="6489830" y="3765550"/>
              <a:ext cx="523585" cy="1271549"/>
              <a:chOff x="6489830" y="3765550"/>
              <a:chExt cx="523585" cy="1271549"/>
            </a:xfrm>
          </p:grpSpPr>
          <p:cxnSp>
            <p:nvCxnSpPr>
              <p:cNvPr id="42" name="AutoShape 33">
                <a:extLst>
                  <a:ext uri="{FF2B5EF4-FFF2-40B4-BE49-F238E27FC236}">
                    <a16:creationId xmlns:a16="http://schemas.microsoft.com/office/drawing/2014/main" id="{AD282C05-373D-A147-96EB-1617BB11B245}"/>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3" name="Rectangle 7">
                <a:extLst>
                  <a:ext uri="{FF2B5EF4-FFF2-40B4-BE49-F238E27FC236}">
                    <a16:creationId xmlns:a16="http://schemas.microsoft.com/office/drawing/2014/main" id="{1F3A6F23-475E-D746-943F-3387E87886D7}"/>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0" name="Group 65">
              <a:extLst>
                <a:ext uri="{FF2B5EF4-FFF2-40B4-BE49-F238E27FC236}">
                  <a16:creationId xmlns:a16="http://schemas.microsoft.com/office/drawing/2014/main" id="{AC1938F0-5E5B-6E48-B67A-752C5FA0D83E}"/>
                </a:ext>
              </a:extLst>
            </p:cNvPr>
            <p:cNvGrpSpPr>
              <a:grpSpLocks/>
            </p:cNvGrpSpPr>
            <p:nvPr/>
          </p:nvGrpSpPr>
          <p:grpSpPr bwMode="auto">
            <a:xfrm>
              <a:off x="6745288" y="3765550"/>
              <a:ext cx="1030128" cy="1271549"/>
              <a:chOff x="6745288" y="3765550"/>
              <a:chExt cx="1030128" cy="1271549"/>
            </a:xfrm>
          </p:grpSpPr>
          <p:cxnSp>
            <p:nvCxnSpPr>
              <p:cNvPr id="40" name="AutoShape 37">
                <a:extLst>
                  <a:ext uri="{FF2B5EF4-FFF2-40B4-BE49-F238E27FC236}">
                    <a16:creationId xmlns:a16="http://schemas.microsoft.com/office/drawing/2014/main" id="{80F95022-2262-E942-BEDA-23E3BBDF8DE7}"/>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1" name="Rectangle 7">
                <a:extLst>
                  <a:ext uri="{FF2B5EF4-FFF2-40B4-BE49-F238E27FC236}">
                    <a16:creationId xmlns:a16="http://schemas.microsoft.com/office/drawing/2014/main" id="{FDC152CC-74AB-4545-A439-CEB5E7A6FCA7}"/>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1" name="Group 51">
              <a:extLst>
                <a:ext uri="{FF2B5EF4-FFF2-40B4-BE49-F238E27FC236}">
                  <a16:creationId xmlns:a16="http://schemas.microsoft.com/office/drawing/2014/main" id="{3C9A2471-2587-DD41-AC8E-962FDEDA6EFA}"/>
                </a:ext>
              </a:extLst>
            </p:cNvPr>
            <p:cNvGrpSpPr>
              <a:grpSpLocks/>
            </p:cNvGrpSpPr>
            <p:nvPr/>
          </p:nvGrpSpPr>
          <p:grpSpPr bwMode="auto">
            <a:xfrm>
              <a:off x="1984377" y="2342050"/>
              <a:ext cx="2476498" cy="1423497"/>
              <a:chOff x="1984375" y="2342053"/>
              <a:chExt cx="2476498" cy="1423497"/>
            </a:xfrm>
          </p:grpSpPr>
          <p:sp>
            <p:nvSpPr>
              <p:cNvPr id="38" name="AutoShape 6">
                <a:extLst>
                  <a:ext uri="{FF2B5EF4-FFF2-40B4-BE49-F238E27FC236}">
                    <a16:creationId xmlns:a16="http://schemas.microsoft.com/office/drawing/2014/main" id="{15149B86-69E6-494F-B01D-39C065E13EBA}"/>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9" name="AutoShape 7">
                <a:extLst>
                  <a:ext uri="{FF2B5EF4-FFF2-40B4-BE49-F238E27FC236}">
                    <a16:creationId xmlns:a16="http://schemas.microsoft.com/office/drawing/2014/main" id="{A823B434-E756-FF4A-920A-C006B5CF4836}"/>
                  </a:ext>
                </a:extLst>
              </p:cNvPr>
              <p:cNvCxnSpPr>
                <a:cxnSpLocks noChangeShapeType="1"/>
                <a:stCxn id="6" idx="3"/>
                <a:endCxn id="23"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2" name="AutoShape 9">
              <a:extLst>
                <a:ext uri="{FF2B5EF4-FFF2-40B4-BE49-F238E27FC236}">
                  <a16:creationId xmlns:a16="http://schemas.microsoft.com/office/drawing/2014/main" id="{5B6F664C-A0B3-6D4C-A356-D383CD3CF274}"/>
                </a:ext>
              </a:extLst>
            </p:cNvPr>
            <p:cNvCxnSpPr>
              <a:cxnSpLocks noChangeShapeType="1"/>
              <a:stCxn id="38"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3" name="Rectangle 7">
              <a:extLst>
                <a:ext uri="{FF2B5EF4-FFF2-40B4-BE49-F238E27FC236}">
                  <a16:creationId xmlns:a16="http://schemas.microsoft.com/office/drawing/2014/main" id="{89C7AE28-7DB1-AF40-AFC9-E8FD2F523438}"/>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4" name="AutoShape 21">
              <a:extLst>
                <a:ext uri="{FF2B5EF4-FFF2-40B4-BE49-F238E27FC236}">
                  <a16:creationId xmlns:a16="http://schemas.microsoft.com/office/drawing/2014/main" id="{8880C9DD-FA33-C04F-B15C-37DF9931BE23}"/>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5" name="Group 59">
              <a:extLst>
                <a:ext uri="{FF2B5EF4-FFF2-40B4-BE49-F238E27FC236}">
                  <a16:creationId xmlns:a16="http://schemas.microsoft.com/office/drawing/2014/main" id="{C92AB2B3-39A3-2A42-9321-A0EE464F8A0C}"/>
                </a:ext>
              </a:extLst>
            </p:cNvPr>
            <p:cNvGrpSpPr>
              <a:grpSpLocks/>
            </p:cNvGrpSpPr>
            <p:nvPr/>
          </p:nvGrpSpPr>
          <p:grpSpPr bwMode="auto">
            <a:xfrm>
              <a:off x="4270375" y="2342050"/>
              <a:ext cx="381000" cy="1407625"/>
              <a:chOff x="4270375" y="2342051"/>
              <a:chExt cx="381000" cy="1407624"/>
            </a:xfrm>
          </p:grpSpPr>
          <p:sp>
            <p:nvSpPr>
              <p:cNvPr id="36" name="AutoShape 20">
                <a:extLst>
                  <a:ext uri="{FF2B5EF4-FFF2-40B4-BE49-F238E27FC236}">
                    <a16:creationId xmlns:a16="http://schemas.microsoft.com/office/drawing/2014/main" id="{097FE55D-0B20-234E-9299-4C01E5DC8CBB}"/>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7" name="AutoShape 21">
                <a:extLst>
                  <a:ext uri="{FF2B5EF4-FFF2-40B4-BE49-F238E27FC236}">
                    <a16:creationId xmlns:a16="http://schemas.microsoft.com/office/drawing/2014/main" id="{3CA481B2-DB6D-704F-9585-7C8C89CA4D5D}"/>
                  </a:ext>
                </a:extLst>
              </p:cNvPr>
              <p:cNvCxnSpPr>
                <a:cxnSpLocks noChangeShapeType="1"/>
                <a:stCxn id="6" idx="3"/>
                <a:endCxn id="21"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6" name="Group 58">
              <a:extLst>
                <a:ext uri="{FF2B5EF4-FFF2-40B4-BE49-F238E27FC236}">
                  <a16:creationId xmlns:a16="http://schemas.microsoft.com/office/drawing/2014/main" id="{C392D111-E0F3-7D41-A5AB-A0B7843723C1}"/>
                </a:ext>
              </a:extLst>
            </p:cNvPr>
            <p:cNvGrpSpPr>
              <a:grpSpLocks/>
            </p:cNvGrpSpPr>
            <p:nvPr/>
          </p:nvGrpSpPr>
          <p:grpSpPr bwMode="auto">
            <a:xfrm>
              <a:off x="3441829" y="3762375"/>
              <a:ext cx="1017459" cy="1274725"/>
              <a:chOff x="3441829" y="3762375"/>
              <a:chExt cx="1017459" cy="1274725"/>
            </a:xfrm>
          </p:grpSpPr>
          <p:cxnSp>
            <p:nvCxnSpPr>
              <p:cNvPr id="33" name="AutoShape 23">
                <a:extLst>
                  <a:ext uri="{FF2B5EF4-FFF2-40B4-BE49-F238E27FC236}">
                    <a16:creationId xmlns:a16="http://schemas.microsoft.com/office/drawing/2014/main" id="{270C680C-A836-204E-8FAB-68468EE1473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4" name="Rectangle 7">
                <a:extLst>
                  <a:ext uri="{FF2B5EF4-FFF2-40B4-BE49-F238E27FC236}">
                    <a16:creationId xmlns:a16="http://schemas.microsoft.com/office/drawing/2014/main" id="{BE72DA82-1FB0-224C-9D4C-FD67A7B8E8C8}"/>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5" name="AutoShape 21">
                <a:extLst>
                  <a:ext uri="{FF2B5EF4-FFF2-40B4-BE49-F238E27FC236}">
                    <a16:creationId xmlns:a16="http://schemas.microsoft.com/office/drawing/2014/main" id="{DD4885BB-0E80-D544-AE50-25DF38F43E18}"/>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17" name="Group 61">
              <a:extLst>
                <a:ext uri="{FF2B5EF4-FFF2-40B4-BE49-F238E27FC236}">
                  <a16:creationId xmlns:a16="http://schemas.microsoft.com/office/drawing/2014/main" id="{AEA9A5CB-FDBE-B94F-9CA7-AA1577A53917}"/>
                </a:ext>
              </a:extLst>
            </p:cNvPr>
            <p:cNvGrpSpPr>
              <a:grpSpLocks/>
            </p:cNvGrpSpPr>
            <p:nvPr/>
          </p:nvGrpSpPr>
          <p:grpSpPr bwMode="auto">
            <a:xfrm>
              <a:off x="4460875" y="2342050"/>
              <a:ext cx="2476503" cy="1423500"/>
              <a:chOff x="4460872" y="2342050"/>
              <a:chExt cx="2476503" cy="1423500"/>
            </a:xfrm>
          </p:grpSpPr>
          <p:sp>
            <p:nvSpPr>
              <p:cNvPr id="31" name="AutoShape 26">
                <a:extLst>
                  <a:ext uri="{FF2B5EF4-FFF2-40B4-BE49-F238E27FC236}">
                    <a16:creationId xmlns:a16="http://schemas.microsoft.com/office/drawing/2014/main" id="{11E10EC8-1CA0-8B46-B882-AB6F5BACF3DC}"/>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2" name="AutoShape 27">
                <a:extLst>
                  <a:ext uri="{FF2B5EF4-FFF2-40B4-BE49-F238E27FC236}">
                    <a16:creationId xmlns:a16="http://schemas.microsoft.com/office/drawing/2014/main" id="{5E9FBABA-1254-7B4A-A499-A915CAF14828}"/>
                  </a:ext>
                </a:extLst>
              </p:cNvPr>
              <p:cNvCxnSpPr>
                <a:cxnSpLocks noChangeShapeType="1"/>
                <a:stCxn id="6" idx="3"/>
                <a:endCxn id="22"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18" name="Group 60">
              <a:extLst>
                <a:ext uri="{FF2B5EF4-FFF2-40B4-BE49-F238E27FC236}">
                  <a16:creationId xmlns:a16="http://schemas.microsoft.com/office/drawing/2014/main" id="{294BB996-4A2E-3949-ACCE-61F5DD2F12B5}"/>
                </a:ext>
              </a:extLst>
            </p:cNvPr>
            <p:cNvGrpSpPr>
              <a:grpSpLocks/>
            </p:cNvGrpSpPr>
            <p:nvPr/>
          </p:nvGrpSpPr>
          <p:grpSpPr bwMode="auto">
            <a:xfrm>
              <a:off x="5727830" y="3762375"/>
              <a:ext cx="1017458" cy="1274725"/>
              <a:chOff x="5727830" y="3762375"/>
              <a:chExt cx="1017458" cy="1274725"/>
            </a:xfrm>
          </p:grpSpPr>
          <p:cxnSp>
            <p:nvCxnSpPr>
              <p:cNvPr id="28" name="AutoShape 29">
                <a:extLst>
                  <a:ext uri="{FF2B5EF4-FFF2-40B4-BE49-F238E27FC236}">
                    <a16:creationId xmlns:a16="http://schemas.microsoft.com/office/drawing/2014/main" id="{2F5E2817-DF13-7048-B1C1-47A1A5BF9B0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29" name="Rectangle 7">
                <a:extLst>
                  <a:ext uri="{FF2B5EF4-FFF2-40B4-BE49-F238E27FC236}">
                    <a16:creationId xmlns:a16="http://schemas.microsoft.com/office/drawing/2014/main" id="{597BDB45-365A-CD42-A83A-430D6015CBA2}"/>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0" name="AutoShape 21">
                <a:extLst>
                  <a:ext uri="{FF2B5EF4-FFF2-40B4-BE49-F238E27FC236}">
                    <a16:creationId xmlns:a16="http://schemas.microsoft.com/office/drawing/2014/main" id="{3B9E6486-5BFA-044A-97C0-B684388809E0}"/>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19" name="Group 64">
              <a:extLst>
                <a:ext uri="{FF2B5EF4-FFF2-40B4-BE49-F238E27FC236}">
                  <a16:creationId xmlns:a16="http://schemas.microsoft.com/office/drawing/2014/main" id="{481ABEF8-4681-1F4E-A4E1-FD2FE6D6DA11}"/>
                </a:ext>
              </a:extLst>
            </p:cNvPr>
            <p:cNvGrpSpPr>
              <a:grpSpLocks/>
            </p:cNvGrpSpPr>
            <p:nvPr/>
          </p:nvGrpSpPr>
          <p:grpSpPr bwMode="auto">
            <a:xfrm>
              <a:off x="4203827" y="3765550"/>
              <a:ext cx="523585" cy="1271549"/>
              <a:chOff x="6489827" y="3765550"/>
              <a:chExt cx="523585" cy="1271549"/>
            </a:xfrm>
          </p:grpSpPr>
          <p:cxnSp>
            <p:nvCxnSpPr>
              <p:cNvPr id="26" name="AutoShape 33">
                <a:extLst>
                  <a:ext uri="{FF2B5EF4-FFF2-40B4-BE49-F238E27FC236}">
                    <a16:creationId xmlns:a16="http://schemas.microsoft.com/office/drawing/2014/main" id="{302C0B8A-E73B-1D4C-A350-96A410199A6C}"/>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27" name="Rectangle 7">
                <a:extLst>
                  <a:ext uri="{FF2B5EF4-FFF2-40B4-BE49-F238E27FC236}">
                    <a16:creationId xmlns:a16="http://schemas.microsoft.com/office/drawing/2014/main" id="{1F124795-2004-7E46-95FD-375019CF9F47}"/>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0" name="Group 65">
              <a:extLst>
                <a:ext uri="{FF2B5EF4-FFF2-40B4-BE49-F238E27FC236}">
                  <a16:creationId xmlns:a16="http://schemas.microsoft.com/office/drawing/2014/main" id="{C06C97CA-5DB4-8145-8E19-FF2B9C61BB4F}"/>
                </a:ext>
              </a:extLst>
            </p:cNvPr>
            <p:cNvGrpSpPr>
              <a:grpSpLocks/>
            </p:cNvGrpSpPr>
            <p:nvPr/>
          </p:nvGrpSpPr>
          <p:grpSpPr bwMode="auto">
            <a:xfrm>
              <a:off x="4459288" y="3765550"/>
              <a:ext cx="1030129" cy="1271549"/>
              <a:chOff x="6745288" y="3765550"/>
              <a:chExt cx="1030129" cy="1271549"/>
            </a:xfrm>
          </p:grpSpPr>
          <p:cxnSp>
            <p:nvCxnSpPr>
              <p:cNvPr id="24" name="AutoShape 37">
                <a:extLst>
                  <a:ext uri="{FF2B5EF4-FFF2-40B4-BE49-F238E27FC236}">
                    <a16:creationId xmlns:a16="http://schemas.microsoft.com/office/drawing/2014/main" id="{3A48DEE7-026D-8E46-B6FF-AB97A1B68C3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5" name="Rectangle 7">
                <a:extLst>
                  <a:ext uri="{FF2B5EF4-FFF2-40B4-BE49-F238E27FC236}">
                    <a16:creationId xmlns:a16="http://schemas.microsoft.com/office/drawing/2014/main" id="{48323841-5042-F94F-AC5F-D8AC24F61F9D}"/>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1" name="Oval 11">
              <a:extLst>
                <a:ext uri="{FF2B5EF4-FFF2-40B4-BE49-F238E27FC236}">
                  <a16:creationId xmlns:a16="http://schemas.microsoft.com/office/drawing/2014/main" id="{110B9329-AF04-1441-BB08-13A26C74F678}"/>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2" name="Oval 11">
              <a:extLst>
                <a:ext uri="{FF2B5EF4-FFF2-40B4-BE49-F238E27FC236}">
                  <a16:creationId xmlns:a16="http://schemas.microsoft.com/office/drawing/2014/main" id="{BAA2BAA3-3FAD-8C44-8E9A-01659C16BADE}"/>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1">
              <a:extLst>
                <a:ext uri="{FF2B5EF4-FFF2-40B4-BE49-F238E27FC236}">
                  <a16:creationId xmlns:a16="http://schemas.microsoft.com/office/drawing/2014/main" id="{C3397C86-0CE9-EF47-A391-CF940B279BF3}"/>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
        <p:nvSpPr>
          <p:cNvPr id="48" name="Google Shape;75;g92b3bf485b_0_0">
            <a:extLst>
              <a:ext uri="{FF2B5EF4-FFF2-40B4-BE49-F238E27FC236}">
                <a16:creationId xmlns:a16="http://schemas.microsoft.com/office/drawing/2014/main" id="{F8E6F584-9F23-444E-8CAE-5C04FB9A8A73}"/>
              </a:ext>
            </a:extLst>
          </p:cNvPr>
          <p:cNvSpPr/>
          <p:nvPr/>
        </p:nvSpPr>
        <p:spPr>
          <a:xfrm>
            <a:off x="6226811" y="365125"/>
            <a:ext cx="4471254" cy="1129829"/>
          </a:xfrm>
          <a:prstGeom prst="wedgeRoundRectCallout">
            <a:avLst>
              <a:gd name="adj1" fmla="val -33235"/>
              <a:gd name="adj2" fmla="val 1687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err="1"/>
              <a:t>Expectimax</a:t>
            </a:r>
            <a:r>
              <a:rPr lang="en-US" sz="2000" b="1" dirty="0"/>
              <a:t> node</a:t>
            </a:r>
            <a:r>
              <a:rPr lang="en-US" sz="2000" dirty="0"/>
              <a:t>: outcome is uncertain. In </a:t>
            </a:r>
            <a:r>
              <a:rPr lang="en-US" sz="2000" dirty="0" err="1"/>
              <a:t>expectimax</a:t>
            </a:r>
            <a:r>
              <a:rPr lang="en-US" sz="2000" dirty="0"/>
              <a:t> search </a:t>
            </a:r>
          </a:p>
          <a:p>
            <a:pPr algn="ctr">
              <a:buSzPts val="2500"/>
            </a:pPr>
            <a:r>
              <a:rPr lang="en-US" sz="2000" dirty="0"/>
              <a:t>we calculate their expected utilities.</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943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689-3A59-A24C-A452-E9D2FCB829E9}"/>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6600F974-1351-EB4D-AA61-170DA5A743B8}"/>
              </a:ext>
            </a:extLst>
          </p:cNvPr>
          <p:cNvSpPr>
            <a:spLocks noGrp="1"/>
          </p:cNvSpPr>
          <p:nvPr>
            <p:ph idx="1"/>
          </p:nvPr>
        </p:nvSpPr>
        <p:spPr/>
        <p:txBody>
          <a:bodyPr/>
          <a:lstStyle/>
          <a:p>
            <a:r>
              <a:rPr lang="en-US" dirty="0"/>
              <a:t>To find a solution to an MDP, you need to define the following things:</a:t>
            </a:r>
            <a:endParaRPr lang="en-US" b="1" dirty="0"/>
          </a:p>
          <a:p>
            <a:pPr marL="342900" indent="-342900">
              <a:buFont typeface="Arial" panose="020B0604020202020204" pitchFamily="34" charset="0"/>
              <a:buChar char="•"/>
            </a:pPr>
            <a:r>
              <a:rPr lang="en-US" b="1" dirty="0"/>
              <a:t>A set of states</a:t>
            </a:r>
            <a:r>
              <a:rPr lang="en-US" dirty="0"/>
              <a:t> s ∈ S</a:t>
            </a:r>
            <a:endParaRPr lang="en-US" b="1" dirty="0"/>
          </a:p>
          <a:p>
            <a:pPr marL="342900" indent="-342900">
              <a:buFont typeface="Arial" panose="020B0604020202020204" pitchFamily="34" charset="0"/>
              <a:buChar char="•"/>
            </a:pPr>
            <a:r>
              <a:rPr lang="en-US" b="1" dirty="0"/>
              <a:t>A set of actions </a:t>
            </a:r>
            <a:r>
              <a:rPr lang="en-US" dirty="0"/>
              <a:t>a ∈ A</a:t>
            </a:r>
          </a:p>
          <a:p>
            <a:pPr marL="342900" indent="-342900">
              <a:buFont typeface="Arial" panose="020B0604020202020204" pitchFamily="34" charset="0"/>
              <a:buChar char="•"/>
            </a:pPr>
            <a:r>
              <a:rPr lang="en-US" dirty="0"/>
              <a:t>A transition function </a:t>
            </a:r>
            <a:r>
              <a:rPr lang="en-US" b="1" dirty="0"/>
              <a:t>T(s, a, s’)</a:t>
            </a:r>
          </a:p>
          <a:p>
            <a:pPr marL="1028700" lvl="1" indent="-342900"/>
            <a:r>
              <a:rPr lang="en-US" dirty="0">
                <a:ea typeface="ＭＳ Ｐゴシック" pitchFamily="34" charset="-128"/>
              </a:rPr>
              <a:t>Probability that executing action </a:t>
            </a:r>
            <a:r>
              <a:rPr lang="en-US" b="1" dirty="0">
                <a:ea typeface="ＭＳ Ｐゴシック" pitchFamily="34" charset="-128"/>
              </a:rPr>
              <a:t>a</a:t>
            </a:r>
            <a:r>
              <a:rPr lang="en-US" dirty="0">
                <a:ea typeface="ＭＳ Ｐゴシック" pitchFamily="34" charset="-128"/>
              </a:rPr>
              <a:t> in </a:t>
            </a:r>
            <a:r>
              <a:rPr lang="en-US" b="1" dirty="0">
                <a:ea typeface="ＭＳ Ｐゴシック" pitchFamily="34" charset="-128"/>
              </a:rPr>
              <a:t>s</a:t>
            </a:r>
            <a:r>
              <a:rPr lang="en-US" dirty="0">
                <a:ea typeface="ＭＳ Ｐゴシック" pitchFamily="34" charset="-128"/>
              </a:rPr>
              <a:t> will lead to </a:t>
            </a:r>
            <a:r>
              <a:rPr lang="en-US" b="1" dirty="0">
                <a:ea typeface="ＭＳ Ｐゴシック" pitchFamily="34" charset="-128"/>
              </a:rPr>
              <a:t>s’</a:t>
            </a:r>
            <a:r>
              <a:rPr lang="en-US" dirty="0">
                <a:ea typeface="ＭＳ Ｐゴシック" pitchFamily="34" charset="-128"/>
              </a:rPr>
              <a:t> </a:t>
            </a:r>
            <a:r>
              <a:rPr lang="en-US" b="1" dirty="0"/>
              <a:t>P(s’ | s, a)</a:t>
            </a:r>
          </a:p>
          <a:p>
            <a:pPr marL="1028700" lvl="1" indent="-342900"/>
            <a:r>
              <a:rPr lang="en-US" dirty="0"/>
              <a:t>The probability is called </a:t>
            </a:r>
            <a:r>
              <a:rPr lang="en-US" b="1" dirty="0"/>
              <a:t>the model</a:t>
            </a:r>
          </a:p>
          <a:p>
            <a:pPr marL="342900" indent="-342900">
              <a:buFont typeface="Arial" panose="020B0604020202020204" pitchFamily="34" charset="0"/>
              <a:buChar char="•"/>
            </a:pPr>
            <a:r>
              <a:rPr lang="en-US" dirty="0"/>
              <a:t>A reward function </a:t>
            </a:r>
            <a:r>
              <a:rPr lang="en-US" b="1" dirty="0"/>
              <a:t>R(s, a, s’)</a:t>
            </a:r>
          </a:p>
          <a:p>
            <a:pPr marL="1028700" lvl="1" indent="-342900"/>
            <a:r>
              <a:rPr lang="en-US" dirty="0"/>
              <a:t>Sometimes just R(s) or R(s’)</a:t>
            </a:r>
          </a:p>
          <a:p>
            <a:pPr marL="342900" indent="-342900">
              <a:buFont typeface="Arial" panose="020B0604020202020204" pitchFamily="34" charset="0"/>
              <a:buChar char="•"/>
            </a:pPr>
            <a:r>
              <a:rPr lang="en-US" dirty="0"/>
              <a:t>An </a:t>
            </a:r>
            <a:r>
              <a:rPr lang="en-US" b="1" dirty="0"/>
              <a:t>initial state </a:t>
            </a:r>
            <a:r>
              <a:rPr lang="en-US" dirty="0"/>
              <a:t>s</a:t>
            </a:r>
            <a:r>
              <a:rPr lang="en-US" baseline="-25000" dirty="0"/>
              <a:t>0</a:t>
            </a:r>
          </a:p>
          <a:p>
            <a:pPr marL="342900" indent="-342900">
              <a:buFont typeface="Arial" panose="020B0604020202020204" pitchFamily="34" charset="0"/>
              <a:buChar char="•"/>
            </a:pPr>
            <a:r>
              <a:rPr lang="en-US" dirty="0"/>
              <a:t>Optionally, one or more </a:t>
            </a:r>
            <a:r>
              <a:rPr lang="en-US" b="1" dirty="0"/>
              <a:t>terminal states</a:t>
            </a:r>
          </a:p>
          <a:p>
            <a:pPr marL="1028700" lvl="1" indent="-342900"/>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54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44" name="Google Shape;75;g92b3bf485b_0_0">
            <a:extLst>
              <a:ext uri="{FF2B5EF4-FFF2-40B4-BE49-F238E27FC236}">
                <a16:creationId xmlns:a16="http://schemas.microsoft.com/office/drawing/2014/main" id="{8376974E-4327-9E40-89DE-1E6586422D62}"/>
              </a:ext>
            </a:extLst>
          </p:cNvPr>
          <p:cNvSpPr/>
          <p:nvPr/>
        </p:nvSpPr>
        <p:spPr>
          <a:xfrm>
            <a:off x="1244128" y="5620445"/>
            <a:ext cx="4180279" cy="556517"/>
          </a:xfrm>
          <a:prstGeom prst="wedgeRoundRectCallout">
            <a:avLst>
              <a:gd name="adj1" fmla="val -2602"/>
              <a:gd name="adj2" fmla="val -15834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Policy </a:t>
            </a:r>
            <a:r>
              <a:rPr lang="en-US" sz="2000" dirty="0"/>
              <a:t>𝝿 tells the agent what action </a:t>
            </a:r>
            <a:r>
              <a:rPr lang="en-US" sz="2000" dirty="0">
                <a:sym typeface="Open Sans"/>
              </a:rPr>
              <a:t>to take at state s.</a:t>
            </a:r>
            <a:endParaRPr lang="en-US" sz="2000"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54FE09F1-A282-7C43-81E0-2FCCE6192B5A}"/>
              </a:ext>
            </a:extLst>
          </p:cNvPr>
          <p:cNvSpPr/>
          <p:nvPr/>
        </p:nvSpPr>
        <p:spPr>
          <a:xfrm>
            <a:off x="6315469" y="6050598"/>
            <a:ext cx="2927655" cy="691165"/>
          </a:xfrm>
          <a:prstGeom prst="wedgeRoundRectCallout">
            <a:avLst>
              <a:gd name="adj1" fmla="val 34984"/>
              <a:gd name="adj2" fmla="val -104526"/>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This is an example policy for a grid world</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7817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92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60240" y="4415535"/>
            <a:ext cx="1043985" cy="1241006"/>
          </a:xfrm>
          <a:prstGeom prst="rect">
            <a:avLst/>
          </a:prstGeom>
        </p:spPr>
      </p:pic>
    </p:spTree>
    <p:extLst>
      <p:ext uri="{BB962C8B-B14F-4D97-AF65-F5344CB8AC3E}">
        <p14:creationId xmlns:p14="http://schemas.microsoft.com/office/powerpoint/2010/main" val="136027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39612" y="4337255"/>
            <a:ext cx="1043985" cy="1241006"/>
          </a:xfrm>
          <a:prstGeom prst="rect">
            <a:avLst/>
          </a:prstGeom>
        </p:spPr>
      </p:pic>
    </p:spTree>
    <p:extLst>
      <p:ext uri="{BB962C8B-B14F-4D97-AF65-F5344CB8AC3E}">
        <p14:creationId xmlns:p14="http://schemas.microsoft.com/office/powerpoint/2010/main" val="400613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6460240" y="4415535"/>
            <a:ext cx="1043985" cy="1241006"/>
          </a:xfrm>
          <a:prstGeom prst="rect">
            <a:avLst/>
          </a:prstGeom>
        </p:spPr>
      </p:pic>
    </p:spTree>
    <p:extLst>
      <p:ext uri="{BB962C8B-B14F-4D97-AF65-F5344CB8AC3E}">
        <p14:creationId xmlns:p14="http://schemas.microsoft.com/office/powerpoint/2010/main" val="183292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22678" y="3112519"/>
            <a:ext cx="1043985" cy="1241006"/>
          </a:xfrm>
          <a:prstGeom prst="rect">
            <a:avLst/>
          </a:prstGeom>
        </p:spPr>
      </p:pic>
    </p:spTree>
    <p:extLst>
      <p:ext uri="{BB962C8B-B14F-4D97-AF65-F5344CB8AC3E}">
        <p14:creationId xmlns:p14="http://schemas.microsoft.com/office/powerpoint/2010/main" val="123406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80057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45795" y="1854237"/>
            <a:ext cx="1043985" cy="1241006"/>
          </a:xfrm>
          <a:prstGeom prst="rect">
            <a:avLst/>
          </a:prstGeom>
        </p:spPr>
      </p:pic>
    </p:spTree>
    <p:extLst>
      <p:ext uri="{BB962C8B-B14F-4D97-AF65-F5344CB8AC3E}">
        <p14:creationId xmlns:p14="http://schemas.microsoft.com/office/powerpoint/2010/main" val="3872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Instead of making the environment deterministic, we will make it </a:t>
            </a:r>
            <a:r>
              <a:rPr lang="en-US" b="1" dirty="0"/>
              <a:t>stochastic</a:t>
            </a:r>
            <a:r>
              <a:rPr lang="en-US" dirty="0"/>
              <a:t>. </a:t>
            </a:r>
          </a:p>
          <a:p>
            <a:r>
              <a:rPr lang="en-US" dirty="0"/>
              <a:t>If the Falcon selects the action </a:t>
            </a:r>
            <a:r>
              <a:rPr lang="en-US" i="1" dirty="0"/>
              <a:t>Up</a:t>
            </a:r>
            <a:r>
              <a:rPr lang="en-US" dirty="0"/>
              <a:t> then it only moves up 80% of the time.</a:t>
            </a:r>
          </a:p>
          <a:p>
            <a:r>
              <a:rPr lang="en-US" dirty="0"/>
              <a:t>10% of the time the weird gravity fields cause it to veer off to the left or right.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1079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8998955" y="1879284"/>
            <a:ext cx="1043985" cy="1241006"/>
          </a:xfrm>
          <a:prstGeom prst="rect">
            <a:avLst/>
          </a:prstGeom>
        </p:spPr>
      </p:pic>
    </p:spTree>
    <p:extLst>
      <p:ext uri="{BB962C8B-B14F-4D97-AF65-F5344CB8AC3E}">
        <p14:creationId xmlns:p14="http://schemas.microsoft.com/office/powerpoint/2010/main" val="292782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10800000">
            <a:off x="8977804" y="3118339"/>
            <a:ext cx="1043985" cy="1241006"/>
          </a:xfrm>
          <a:prstGeom prst="rect">
            <a:avLst/>
          </a:prstGeom>
        </p:spPr>
      </p:pic>
      <p:sp>
        <p:nvSpPr>
          <p:cNvPr id="34" name="Google Shape;75;g92b3bf485b_0_0">
            <a:extLst>
              <a:ext uri="{FF2B5EF4-FFF2-40B4-BE49-F238E27FC236}">
                <a16:creationId xmlns:a16="http://schemas.microsoft.com/office/drawing/2014/main" id="{44C6CFD1-43FD-2E43-B62C-792329617561}"/>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417170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9031474" y="1770068"/>
            <a:ext cx="1043985" cy="1241006"/>
          </a:xfrm>
          <a:prstGeom prst="rect">
            <a:avLst/>
          </a:prstGeom>
        </p:spPr>
      </p:pic>
    </p:spTree>
    <p:extLst>
      <p:ext uri="{BB962C8B-B14F-4D97-AF65-F5344CB8AC3E}">
        <p14:creationId xmlns:p14="http://schemas.microsoft.com/office/powerpoint/2010/main" val="23844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10244047" y="1770635"/>
            <a:ext cx="1043985" cy="1241006"/>
          </a:xfrm>
          <a:prstGeom prst="rect">
            <a:avLst/>
          </a:prstGeom>
        </p:spPr>
      </p:pic>
      <p:sp>
        <p:nvSpPr>
          <p:cNvPr id="34" name="Google Shape;75;g92b3bf485b_0_0">
            <a:extLst>
              <a:ext uri="{FF2B5EF4-FFF2-40B4-BE49-F238E27FC236}">
                <a16:creationId xmlns:a16="http://schemas.microsoft.com/office/drawing/2014/main" id="{0A9F7386-D6C7-E549-AC96-4D412610250D}"/>
              </a:ext>
            </a:extLst>
          </p:cNvPr>
          <p:cNvSpPr/>
          <p:nvPr/>
        </p:nvSpPr>
        <p:spPr>
          <a:xfrm>
            <a:off x="3418363" y="5345984"/>
            <a:ext cx="2202886" cy="1266919"/>
          </a:xfrm>
          <a:prstGeom prst="wedgeRoundRectCallout">
            <a:avLst>
              <a:gd name="adj1" fmla="val -45188"/>
              <a:gd name="adj2" fmla="val -7542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We will use 𝝿* to denote the </a:t>
            </a:r>
            <a:r>
              <a:rPr lang="en-US" sz="2000" b="1" dirty="0"/>
              <a:t>optimal policy</a:t>
            </a:r>
            <a:r>
              <a:rPr lang="en-US" sz="2000" dirty="0"/>
              <a:t>.</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152112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Policies and Rewards</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idx="1"/>
          </p:nvPr>
        </p:nvSpPr>
        <p:spPr>
          <a:xfrm>
            <a:off x="399673" y="1348547"/>
            <a:ext cx="7146721" cy="2396500"/>
          </a:xfrm>
        </p:spPr>
        <p:txBody>
          <a:bodyPr>
            <a:normAutofit/>
          </a:bodyPr>
          <a:lstStyle/>
          <a:p>
            <a:r>
              <a:rPr lang="en-US" dirty="0"/>
              <a:t>Even if the </a:t>
            </a:r>
            <a:r>
              <a:rPr lang="en-US" b="1" dirty="0"/>
              <a:t>same policy </a:t>
            </a:r>
            <a:r>
              <a:rPr lang="en-US" dirty="0"/>
              <a:t>is executed multiple times by the agent, this may lead to different sequence of states and actions (</a:t>
            </a:r>
            <a:r>
              <a:rPr lang="en-US" b="1" dirty="0"/>
              <a:t>environment history</a:t>
            </a:r>
            <a:r>
              <a:rPr lang="en-US" dirty="0"/>
              <a:t>), and thus a </a:t>
            </a:r>
            <a:r>
              <a:rPr lang="en-US" b="1" dirty="0"/>
              <a:t>different score </a:t>
            </a:r>
            <a:r>
              <a:rPr lang="en-US" dirty="0"/>
              <a:t>under the reward function. </a:t>
            </a:r>
          </a:p>
          <a:p>
            <a:r>
              <a:rPr lang="en-US" dirty="0"/>
              <a:t>Therefore we need to compute the </a:t>
            </a:r>
            <a:r>
              <a:rPr lang="en-US" b="1" dirty="0"/>
              <a:t>expected utility</a:t>
            </a:r>
            <a:r>
              <a:rPr lang="en-US" dirty="0"/>
              <a:t> of all the possible paths generated by a policy.</a:t>
            </a:r>
            <a:endParaRPr lang="en-US" i="1" dirty="0"/>
          </a:p>
        </p:txBody>
      </p:sp>
      <p:grpSp>
        <p:nvGrpSpPr>
          <p:cNvPr id="7" name="Group 6">
            <a:extLst>
              <a:ext uri="{FF2B5EF4-FFF2-40B4-BE49-F238E27FC236}">
                <a16:creationId xmlns:a16="http://schemas.microsoft.com/office/drawing/2014/main" id="{14D8E3C5-0FDE-F348-AF12-7307D86E2323}"/>
              </a:ext>
            </a:extLst>
          </p:cNvPr>
          <p:cNvGrpSpPr/>
          <p:nvPr/>
        </p:nvGrpSpPr>
        <p:grpSpPr>
          <a:xfrm>
            <a:off x="399673" y="3560381"/>
            <a:ext cx="3087525" cy="2711681"/>
            <a:chOff x="399673" y="3560381"/>
            <a:chExt cx="3087525" cy="2711681"/>
          </a:xfrm>
        </p:grpSpPr>
        <p:grpSp>
          <p:nvGrpSpPr>
            <p:cNvPr id="33" name="Group 32">
              <a:extLst>
                <a:ext uri="{FF2B5EF4-FFF2-40B4-BE49-F238E27FC236}">
                  <a16:creationId xmlns:a16="http://schemas.microsoft.com/office/drawing/2014/main" id="{DC3A407D-7229-2447-8A59-41854307CC3F}"/>
                </a:ext>
              </a:extLst>
            </p:cNvPr>
            <p:cNvGrpSpPr/>
            <p:nvPr/>
          </p:nvGrpSpPr>
          <p:grpSpPr>
            <a:xfrm>
              <a:off x="399673" y="3956417"/>
              <a:ext cx="3087525" cy="2315645"/>
              <a:chOff x="3562163" y="2552996"/>
              <a:chExt cx="5067674" cy="3800757"/>
            </a:xfrm>
          </p:grpSpPr>
          <p:grpSp>
            <p:nvGrpSpPr>
              <p:cNvPr id="34" name="Group 33">
                <a:extLst>
                  <a:ext uri="{FF2B5EF4-FFF2-40B4-BE49-F238E27FC236}">
                    <a16:creationId xmlns:a16="http://schemas.microsoft.com/office/drawing/2014/main" id="{EF880A66-EC44-DF49-9D5D-3A446103E85B}"/>
                  </a:ext>
                </a:extLst>
              </p:cNvPr>
              <p:cNvGrpSpPr/>
              <p:nvPr/>
            </p:nvGrpSpPr>
            <p:grpSpPr>
              <a:xfrm>
                <a:off x="3562163" y="2552996"/>
                <a:ext cx="5067674" cy="3800757"/>
                <a:chOff x="6253247" y="2160077"/>
                <a:chExt cx="5067674" cy="3800757"/>
              </a:xfrm>
              <a:solidFill>
                <a:schemeClr val="bg1"/>
              </a:solidFill>
            </p:grpSpPr>
            <p:grpSp>
              <p:nvGrpSpPr>
                <p:cNvPr id="51" name="Group 50">
                  <a:extLst>
                    <a:ext uri="{FF2B5EF4-FFF2-40B4-BE49-F238E27FC236}">
                      <a16:creationId xmlns:a16="http://schemas.microsoft.com/office/drawing/2014/main" id="{3F00E5F5-55B8-1446-B5B6-994F3F0B33CB}"/>
                    </a:ext>
                  </a:extLst>
                </p:cNvPr>
                <p:cNvGrpSpPr/>
                <p:nvPr/>
              </p:nvGrpSpPr>
              <p:grpSpPr>
                <a:xfrm>
                  <a:off x="6253247" y="2160077"/>
                  <a:ext cx="5067674" cy="3800757"/>
                  <a:chOff x="6456556" y="2714547"/>
                  <a:chExt cx="3657600" cy="2743201"/>
                </a:xfrm>
                <a:grpFill/>
              </p:grpSpPr>
              <p:sp>
                <p:nvSpPr>
                  <p:cNvPr id="54" name="Rectangle 53">
                    <a:extLst>
                      <a:ext uri="{FF2B5EF4-FFF2-40B4-BE49-F238E27FC236}">
                        <a16:creationId xmlns:a16="http://schemas.microsoft.com/office/drawing/2014/main" id="{2FB7EF91-EAB3-1041-83CD-498A1E46A23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55" name="Rectangle 54">
                    <a:extLst>
                      <a:ext uri="{FF2B5EF4-FFF2-40B4-BE49-F238E27FC236}">
                        <a16:creationId xmlns:a16="http://schemas.microsoft.com/office/drawing/2014/main" id="{153C01D1-B0ED-D34E-9B75-BA257FF4EC9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6" name="Rectangle 55">
                    <a:extLst>
                      <a:ext uri="{FF2B5EF4-FFF2-40B4-BE49-F238E27FC236}">
                        <a16:creationId xmlns:a16="http://schemas.microsoft.com/office/drawing/2014/main" id="{93FE8155-B47B-F442-B1DA-E0EF9D9D31D3}"/>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7" name="Rectangle 56">
                    <a:extLst>
                      <a:ext uri="{FF2B5EF4-FFF2-40B4-BE49-F238E27FC236}">
                        <a16:creationId xmlns:a16="http://schemas.microsoft.com/office/drawing/2014/main" id="{51DBB284-4E04-0B46-8442-D2E83B6B27B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8" name="Rectangle 57">
                    <a:extLst>
                      <a:ext uri="{FF2B5EF4-FFF2-40B4-BE49-F238E27FC236}">
                        <a16:creationId xmlns:a16="http://schemas.microsoft.com/office/drawing/2014/main" id="{70DE462D-1CF4-3E45-829C-B48BDEA7DC32}"/>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9" name="Rectangle 58">
                    <a:extLst>
                      <a:ext uri="{FF2B5EF4-FFF2-40B4-BE49-F238E27FC236}">
                        <a16:creationId xmlns:a16="http://schemas.microsoft.com/office/drawing/2014/main" id="{43E50A0F-7F4F-9042-BEFF-B6F2C912BD9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0" name="Rectangle 59">
                    <a:extLst>
                      <a:ext uri="{FF2B5EF4-FFF2-40B4-BE49-F238E27FC236}">
                        <a16:creationId xmlns:a16="http://schemas.microsoft.com/office/drawing/2014/main" id="{BB0EEA27-D70B-0D41-A0D1-13A6F974F81B}"/>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1" name="Rectangle 60">
                    <a:extLst>
                      <a:ext uri="{FF2B5EF4-FFF2-40B4-BE49-F238E27FC236}">
                        <a16:creationId xmlns:a16="http://schemas.microsoft.com/office/drawing/2014/main" id="{42CC9E9F-4AEB-7949-929F-A38D105C5837}"/>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2" name="Rectangle 61">
                    <a:extLst>
                      <a:ext uri="{FF2B5EF4-FFF2-40B4-BE49-F238E27FC236}">
                        <a16:creationId xmlns:a16="http://schemas.microsoft.com/office/drawing/2014/main" id="{2A0EA2DB-3566-5144-B767-D26F4CE7E6E9}"/>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3" name="Rectangle 62">
                    <a:extLst>
                      <a:ext uri="{FF2B5EF4-FFF2-40B4-BE49-F238E27FC236}">
                        <a16:creationId xmlns:a16="http://schemas.microsoft.com/office/drawing/2014/main" id="{4F0A8D70-BE5D-4944-9406-B5F5A0ECF4E5}"/>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4" name="Rectangle 63">
                    <a:extLst>
                      <a:ext uri="{FF2B5EF4-FFF2-40B4-BE49-F238E27FC236}">
                        <a16:creationId xmlns:a16="http://schemas.microsoft.com/office/drawing/2014/main" id="{9A767F5B-C30F-C54B-96A4-74C243D06480}"/>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5" name="Rectangle 64">
                    <a:extLst>
                      <a:ext uri="{FF2B5EF4-FFF2-40B4-BE49-F238E27FC236}">
                        <a16:creationId xmlns:a16="http://schemas.microsoft.com/office/drawing/2014/main" id="{2DAE2A80-DACC-FA48-8FF9-E75C12C40937}"/>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52" name="Rectangle 51">
                  <a:extLst>
                    <a:ext uri="{FF2B5EF4-FFF2-40B4-BE49-F238E27FC236}">
                      <a16:creationId xmlns:a16="http://schemas.microsoft.com/office/drawing/2014/main" id="{6C68F485-BCA4-4E41-825B-5C4C440C4E7B}"/>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53" name="Rectangle 52">
                  <a:extLst>
                    <a:ext uri="{FF2B5EF4-FFF2-40B4-BE49-F238E27FC236}">
                      <a16:creationId xmlns:a16="http://schemas.microsoft.com/office/drawing/2014/main" id="{D6EBED52-DDD8-8044-8CD2-EF2760CD76F7}"/>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35" name="Straight Arrow Connector 34">
                <a:extLst>
                  <a:ext uri="{FF2B5EF4-FFF2-40B4-BE49-F238E27FC236}">
                    <a16:creationId xmlns:a16="http://schemas.microsoft.com/office/drawing/2014/main" id="{E2962A35-5888-8047-AE27-9C6AF7655D92}"/>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1B9C9D-6F3A-8749-B2FC-531F6BFBCDDC}"/>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A22756-3869-9F46-8993-9197B5555146}"/>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90DAB3-9B96-4E4A-B2DE-7C22DFF34CFE}"/>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B6FB28-0ADA-3141-92F9-3B3087A729AF}"/>
                  </a:ext>
                </a:extLst>
              </p:cNvPr>
              <p:cNvCxnSpPr>
                <a:cxnSpLocks/>
              </p:cNvCxnSpPr>
              <p:nvPr/>
            </p:nvCxnSpPr>
            <p:spPr>
              <a:xfrm rot="5400000" flipV="1">
                <a:off x="4226669" y="551698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540518-922D-0243-9D3B-6BCD795F8432}"/>
                  </a:ext>
                </a:extLst>
              </p:cNvPr>
              <p:cNvCxnSpPr>
                <a:cxnSpLocks/>
              </p:cNvCxnSpPr>
              <p:nvPr/>
            </p:nvCxnSpPr>
            <p:spPr>
              <a:xfrm rot="10800000"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F791E8-CEDA-5C4C-A486-20BE6AF1D792}"/>
                  </a:ext>
                </a:extLst>
              </p:cNvPr>
              <p:cNvCxnSpPr>
                <a:cxnSpLocks/>
              </p:cNvCxnSpPr>
              <p:nvPr/>
            </p:nvCxnSpPr>
            <p:spPr>
              <a:xfrm rot="10800000"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41624-A267-3D46-B1E4-8DE27FCC47A4}"/>
                  </a:ext>
                </a:extLst>
              </p:cNvPr>
              <p:cNvCxnSpPr>
                <a:cxnSpLocks/>
              </p:cNvCxnSpPr>
              <p:nvPr/>
            </p:nvCxnSpPr>
            <p:spPr>
              <a:xfrm rot="54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741781-733D-9748-A1CC-E735841CDDBD}"/>
                  </a:ext>
                </a:extLst>
              </p:cNvPr>
              <p:cNvCxnSpPr>
                <a:cxnSpLocks/>
              </p:cNvCxnSpPr>
              <p:nvPr/>
            </p:nvCxnSpPr>
            <p:spPr>
              <a:xfrm rot="54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A64D6DE-7570-1146-85D1-B935D17D13D1}"/>
                </a:ext>
              </a:extLst>
            </p:cNvPr>
            <p:cNvSpPr txBox="1"/>
            <p:nvPr/>
          </p:nvSpPr>
          <p:spPr>
            <a:xfrm>
              <a:off x="1361692" y="3560381"/>
              <a:ext cx="1058303" cy="369332"/>
            </a:xfrm>
            <a:prstGeom prst="rect">
              <a:avLst/>
            </a:prstGeom>
            <a:noFill/>
          </p:spPr>
          <p:txBody>
            <a:bodyPr wrap="none" rtlCol="0">
              <a:spAutoFit/>
            </a:bodyPr>
            <a:lstStyle/>
            <a:p>
              <a:r>
                <a:rPr lang="en-US" dirty="0"/>
                <a:t>r &lt; -1.65</a:t>
              </a:r>
            </a:p>
          </p:txBody>
        </p:sp>
      </p:grpSp>
      <p:grpSp>
        <p:nvGrpSpPr>
          <p:cNvPr id="25" name="Group 24">
            <a:extLst>
              <a:ext uri="{FF2B5EF4-FFF2-40B4-BE49-F238E27FC236}">
                <a16:creationId xmlns:a16="http://schemas.microsoft.com/office/drawing/2014/main" id="{21385C75-D231-8048-8BAE-10EB55DCB75E}"/>
              </a:ext>
            </a:extLst>
          </p:cNvPr>
          <p:cNvGrpSpPr/>
          <p:nvPr/>
        </p:nvGrpSpPr>
        <p:grpSpPr>
          <a:xfrm>
            <a:off x="4260499" y="3562893"/>
            <a:ext cx="3087525" cy="2685163"/>
            <a:chOff x="4241066" y="3633586"/>
            <a:chExt cx="3087525" cy="2685163"/>
          </a:xfrm>
        </p:grpSpPr>
        <p:grpSp>
          <p:nvGrpSpPr>
            <p:cNvPr id="92" name="Group 91">
              <a:extLst>
                <a:ext uri="{FF2B5EF4-FFF2-40B4-BE49-F238E27FC236}">
                  <a16:creationId xmlns:a16="http://schemas.microsoft.com/office/drawing/2014/main" id="{E7D0CD3B-D7C2-1C4B-BA81-75AAF4761F5D}"/>
                </a:ext>
              </a:extLst>
            </p:cNvPr>
            <p:cNvGrpSpPr/>
            <p:nvPr/>
          </p:nvGrpSpPr>
          <p:grpSpPr>
            <a:xfrm>
              <a:off x="4241066" y="4003104"/>
              <a:ext cx="3087525" cy="2315645"/>
              <a:chOff x="3562163" y="2552996"/>
              <a:chExt cx="5067674" cy="3800757"/>
            </a:xfrm>
          </p:grpSpPr>
          <p:grpSp>
            <p:nvGrpSpPr>
              <p:cNvPr id="93" name="Group 92">
                <a:extLst>
                  <a:ext uri="{FF2B5EF4-FFF2-40B4-BE49-F238E27FC236}">
                    <a16:creationId xmlns:a16="http://schemas.microsoft.com/office/drawing/2014/main" id="{C1435EE7-D7B2-674C-B96A-5A23E5D9A84D}"/>
                  </a:ext>
                </a:extLst>
              </p:cNvPr>
              <p:cNvGrpSpPr/>
              <p:nvPr/>
            </p:nvGrpSpPr>
            <p:grpSpPr>
              <a:xfrm>
                <a:off x="3562163" y="2552996"/>
                <a:ext cx="5067674" cy="3800757"/>
                <a:chOff x="6253247" y="2160077"/>
                <a:chExt cx="5067674" cy="3800757"/>
              </a:xfrm>
              <a:solidFill>
                <a:schemeClr val="bg1"/>
              </a:solidFill>
            </p:grpSpPr>
            <p:grpSp>
              <p:nvGrpSpPr>
                <p:cNvPr id="103" name="Group 102">
                  <a:extLst>
                    <a:ext uri="{FF2B5EF4-FFF2-40B4-BE49-F238E27FC236}">
                      <a16:creationId xmlns:a16="http://schemas.microsoft.com/office/drawing/2014/main" id="{217A34C2-1769-6644-AD9B-7B0AAD5490EF}"/>
                    </a:ext>
                  </a:extLst>
                </p:cNvPr>
                <p:cNvGrpSpPr/>
                <p:nvPr/>
              </p:nvGrpSpPr>
              <p:grpSpPr>
                <a:xfrm>
                  <a:off x="6253247" y="2160077"/>
                  <a:ext cx="5067674" cy="3800757"/>
                  <a:chOff x="6456556" y="2714547"/>
                  <a:chExt cx="3657600" cy="2743201"/>
                </a:xfrm>
                <a:grpFill/>
              </p:grpSpPr>
              <p:sp>
                <p:nvSpPr>
                  <p:cNvPr id="106" name="Rectangle 105">
                    <a:extLst>
                      <a:ext uri="{FF2B5EF4-FFF2-40B4-BE49-F238E27FC236}">
                        <a16:creationId xmlns:a16="http://schemas.microsoft.com/office/drawing/2014/main" id="{3AF16C09-EC6A-6B4F-8933-4B1608312F6E}"/>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07" name="Rectangle 106">
                    <a:extLst>
                      <a:ext uri="{FF2B5EF4-FFF2-40B4-BE49-F238E27FC236}">
                        <a16:creationId xmlns:a16="http://schemas.microsoft.com/office/drawing/2014/main" id="{93FE855D-8A31-4349-BAB4-8FDB4723E89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8" name="Rectangle 107">
                    <a:extLst>
                      <a:ext uri="{FF2B5EF4-FFF2-40B4-BE49-F238E27FC236}">
                        <a16:creationId xmlns:a16="http://schemas.microsoft.com/office/drawing/2014/main" id="{06127B33-D339-1945-8127-22267321CC34}"/>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9" name="Rectangle 108">
                    <a:extLst>
                      <a:ext uri="{FF2B5EF4-FFF2-40B4-BE49-F238E27FC236}">
                        <a16:creationId xmlns:a16="http://schemas.microsoft.com/office/drawing/2014/main" id="{3417800A-3FEB-0544-A041-DA9E25E0397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0" name="Rectangle 109">
                    <a:extLst>
                      <a:ext uri="{FF2B5EF4-FFF2-40B4-BE49-F238E27FC236}">
                        <a16:creationId xmlns:a16="http://schemas.microsoft.com/office/drawing/2014/main" id="{8C92A4D5-3B1E-2342-B6D2-C82C2E29A83B}"/>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1" name="Rectangle 110">
                    <a:extLst>
                      <a:ext uri="{FF2B5EF4-FFF2-40B4-BE49-F238E27FC236}">
                        <a16:creationId xmlns:a16="http://schemas.microsoft.com/office/drawing/2014/main" id="{286E7161-2AB4-584D-BEE2-22C18DCC84A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2" name="Rectangle 111">
                    <a:extLst>
                      <a:ext uri="{FF2B5EF4-FFF2-40B4-BE49-F238E27FC236}">
                        <a16:creationId xmlns:a16="http://schemas.microsoft.com/office/drawing/2014/main" id="{41AA81E9-370C-9642-8068-AADD73AC7AE8}"/>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3" name="Rectangle 112">
                    <a:extLst>
                      <a:ext uri="{FF2B5EF4-FFF2-40B4-BE49-F238E27FC236}">
                        <a16:creationId xmlns:a16="http://schemas.microsoft.com/office/drawing/2014/main" id="{1FFE470C-0D18-EC43-A9AF-3CCDFCE7A2B1}"/>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4" name="Rectangle 113">
                    <a:extLst>
                      <a:ext uri="{FF2B5EF4-FFF2-40B4-BE49-F238E27FC236}">
                        <a16:creationId xmlns:a16="http://schemas.microsoft.com/office/drawing/2014/main" id="{BD725A74-E2C5-E345-830C-15697C00CBE8}"/>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5" name="Rectangle 114">
                    <a:extLst>
                      <a:ext uri="{FF2B5EF4-FFF2-40B4-BE49-F238E27FC236}">
                        <a16:creationId xmlns:a16="http://schemas.microsoft.com/office/drawing/2014/main" id="{BEC757E4-A6B4-2147-90A1-75E48A6AB06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6" name="Rectangle 115">
                    <a:extLst>
                      <a:ext uri="{FF2B5EF4-FFF2-40B4-BE49-F238E27FC236}">
                        <a16:creationId xmlns:a16="http://schemas.microsoft.com/office/drawing/2014/main" id="{87B4D78F-2BA9-BE49-856C-6E3BD8FFA66D}"/>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7" name="Rectangle 116">
                    <a:extLst>
                      <a:ext uri="{FF2B5EF4-FFF2-40B4-BE49-F238E27FC236}">
                        <a16:creationId xmlns:a16="http://schemas.microsoft.com/office/drawing/2014/main" id="{45420E68-F21D-954B-A173-4FC3ABD02C53}"/>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4" name="Rectangle 103">
                  <a:extLst>
                    <a:ext uri="{FF2B5EF4-FFF2-40B4-BE49-F238E27FC236}">
                      <a16:creationId xmlns:a16="http://schemas.microsoft.com/office/drawing/2014/main" id="{7841F248-AA17-1F4C-AB31-4B36D150A89A}"/>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05" name="Rectangle 104">
                  <a:extLst>
                    <a:ext uri="{FF2B5EF4-FFF2-40B4-BE49-F238E27FC236}">
                      <a16:creationId xmlns:a16="http://schemas.microsoft.com/office/drawing/2014/main" id="{82F4C4B4-A870-934B-A0BA-F79BBBDD0B16}"/>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94" name="Straight Arrow Connector 93">
                <a:extLst>
                  <a:ext uri="{FF2B5EF4-FFF2-40B4-BE49-F238E27FC236}">
                    <a16:creationId xmlns:a16="http://schemas.microsoft.com/office/drawing/2014/main" id="{DE67FA90-30C0-F64F-BED9-2AB5650F261B}"/>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3C409-6C6C-5A49-AF94-3ED3B4282DC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69C589-15AC-2545-A3B3-C753EDBB6BAE}"/>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957437-7CA5-3547-A903-4EAFBB228853}"/>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AE704F-67FD-524F-98B3-034B19838CAA}"/>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E963C8-19EC-5242-9532-609DCAC6E15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5E51477-3E25-7842-8F01-DC8B3FCF2DA2}"/>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CC364AA-7A02-224E-AE77-5E15164A3E4D}"/>
                  </a:ext>
                </a:extLst>
              </p:cNvPr>
              <p:cNvCxnSpPr>
                <a:cxnSpLocks/>
              </p:cNvCxnSpPr>
              <p:nvPr/>
            </p:nvCxnSpPr>
            <p:spPr>
              <a:xfrm rot="162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2C200F-EF62-5D4B-94EF-40517CB15EB8}"/>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8DFB61CB-08E7-B544-AD3B-AF1BE39AF35B}"/>
                </a:ext>
              </a:extLst>
            </p:cNvPr>
            <p:cNvSpPr txBox="1"/>
            <p:nvPr/>
          </p:nvSpPr>
          <p:spPr>
            <a:xfrm>
              <a:off x="5016352" y="3633586"/>
              <a:ext cx="1439818" cy="369332"/>
            </a:xfrm>
            <a:prstGeom prst="rect">
              <a:avLst/>
            </a:prstGeom>
            <a:noFill/>
          </p:spPr>
          <p:txBody>
            <a:bodyPr wrap="none" rtlCol="0">
              <a:spAutoFit/>
            </a:bodyPr>
            <a:lstStyle/>
            <a:p>
              <a:r>
                <a:rPr lang="en-US" dirty="0"/>
                <a:t>-0.03 &lt; r &lt; 0</a:t>
              </a:r>
            </a:p>
          </p:txBody>
        </p:sp>
      </p:grpSp>
      <p:grpSp>
        <p:nvGrpSpPr>
          <p:cNvPr id="30" name="Group 29">
            <a:extLst>
              <a:ext uri="{FF2B5EF4-FFF2-40B4-BE49-F238E27FC236}">
                <a16:creationId xmlns:a16="http://schemas.microsoft.com/office/drawing/2014/main" id="{E13AE69C-90F5-9046-B65B-B03A5467B854}"/>
              </a:ext>
            </a:extLst>
          </p:cNvPr>
          <p:cNvGrpSpPr/>
          <p:nvPr/>
        </p:nvGrpSpPr>
        <p:grpSpPr>
          <a:xfrm>
            <a:off x="8116405" y="3554613"/>
            <a:ext cx="3087525" cy="2689424"/>
            <a:chOff x="8116405" y="3554613"/>
            <a:chExt cx="3087525" cy="2689424"/>
          </a:xfrm>
        </p:grpSpPr>
        <p:grpSp>
          <p:nvGrpSpPr>
            <p:cNvPr id="10" name="Group 9">
              <a:extLst>
                <a:ext uri="{FF2B5EF4-FFF2-40B4-BE49-F238E27FC236}">
                  <a16:creationId xmlns:a16="http://schemas.microsoft.com/office/drawing/2014/main" id="{A9AD31BA-7441-D641-B94C-5969D55D73A6}"/>
                </a:ext>
              </a:extLst>
            </p:cNvPr>
            <p:cNvGrpSpPr/>
            <p:nvPr/>
          </p:nvGrpSpPr>
          <p:grpSpPr>
            <a:xfrm>
              <a:off x="8116405" y="3928392"/>
              <a:ext cx="3087525" cy="2315645"/>
              <a:chOff x="8273772" y="3993256"/>
              <a:chExt cx="3087525" cy="2315645"/>
            </a:xfrm>
          </p:grpSpPr>
          <p:grpSp>
            <p:nvGrpSpPr>
              <p:cNvPr id="3" name="Group 2">
                <a:extLst>
                  <a:ext uri="{FF2B5EF4-FFF2-40B4-BE49-F238E27FC236}">
                    <a16:creationId xmlns:a16="http://schemas.microsoft.com/office/drawing/2014/main" id="{ABC319F3-96CA-F042-B6D0-DA3AB8A33691}"/>
                  </a:ext>
                </a:extLst>
              </p:cNvPr>
              <p:cNvGrpSpPr/>
              <p:nvPr/>
            </p:nvGrpSpPr>
            <p:grpSpPr>
              <a:xfrm>
                <a:off x="8273772" y="3993256"/>
                <a:ext cx="3087525" cy="2315645"/>
                <a:chOff x="8273772" y="3993256"/>
                <a:chExt cx="3087525" cy="2315645"/>
              </a:xfrm>
            </p:grpSpPr>
            <p:grpSp>
              <p:nvGrpSpPr>
                <p:cNvPr id="66" name="Group 65">
                  <a:extLst>
                    <a:ext uri="{FF2B5EF4-FFF2-40B4-BE49-F238E27FC236}">
                      <a16:creationId xmlns:a16="http://schemas.microsoft.com/office/drawing/2014/main" id="{82CC84AE-FB38-6142-AFCB-827A938BB17E}"/>
                    </a:ext>
                  </a:extLst>
                </p:cNvPr>
                <p:cNvGrpSpPr/>
                <p:nvPr/>
              </p:nvGrpSpPr>
              <p:grpSpPr>
                <a:xfrm>
                  <a:off x="8273772" y="3993256"/>
                  <a:ext cx="3087525" cy="2315645"/>
                  <a:chOff x="3562163" y="2552996"/>
                  <a:chExt cx="5067674" cy="3800757"/>
                </a:xfrm>
              </p:grpSpPr>
              <p:grpSp>
                <p:nvGrpSpPr>
                  <p:cNvPr id="67" name="Group 66">
                    <a:extLst>
                      <a:ext uri="{FF2B5EF4-FFF2-40B4-BE49-F238E27FC236}">
                        <a16:creationId xmlns:a16="http://schemas.microsoft.com/office/drawing/2014/main" id="{ED8427F8-8846-6342-8621-9C11313BF177}"/>
                      </a:ext>
                    </a:extLst>
                  </p:cNvPr>
                  <p:cNvGrpSpPr/>
                  <p:nvPr/>
                </p:nvGrpSpPr>
                <p:grpSpPr>
                  <a:xfrm>
                    <a:off x="3562163" y="2552996"/>
                    <a:ext cx="5067674" cy="3800757"/>
                    <a:chOff x="6253247" y="2160077"/>
                    <a:chExt cx="5067674" cy="3800757"/>
                  </a:xfrm>
                  <a:solidFill>
                    <a:schemeClr val="bg1"/>
                  </a:solidFill>
                </p:grpSpPr>
                <p:grpSp>
                  <p:nvGrpSpPr>
                    <p:cNvPr id="77" name="Group 76">
                      <a:extLst>
                        <a:ext uri="{FF2B5EF4-FFF2-40B4-BE49-F238E27FC236}">
                          <a16:creationId xmlns:a16="http://schemas.microsoft.com/office/drawing/2014/main" id="{8299DEA5-91F3-A543-A4EC-B702E125DF5D}"/>
                        </a:ext>
                      </a:extLst>
                    </p:cNvPr>
                    <p:cNvGrpSpPr/>
                    <p:nvPr/>
                  </p:nvGrpSpPr>
                  <p:grpSpPr>
                    <a:xfrm>
                      <a:off x="6253247" y="2160077"/>
                      <a:ext cx="5067674" cy="3800757"/>
                      <a:chOff x="6456556" y="2714547"/>
                      <a:chExt cx="3657600" cy="2743201"/>
                    </a:xfrm>
                    <a:grpFill/>
                  </p:grpSpPr>
                  <p:sp>
                    <p:nvSpPr>
                      <p:cNvPr id="80" name="Rectangle 79">
                        <a:extLst>
                          <a:ext uri="{FF2B5EF4-FFF2-40B4-BE49-F238E27FC236}">
                            <a16:creationId xmlns:a16="http://schemas.microsoft.com/office/drawing/2014/main" id="{8BC2E6DD-6C05-6640-86DE-61616BFCF98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81" name="Rectangle 80">
                        <a:extLst>
                          <a:ext uri="{FF2B5EF4-FFF2-40B4-BE49-F238E27FC236}">
                            <a16:creationId xmlns:a16="http://schemas.microsoft.com/office/drawing/2014/main" id="{701B6186-91A9-DF44-949C-1A44FF19C1F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2" name="Rectangle 81">
                        <a:extLst>
                          <a:ext uri="{FF2B5EF4-FFF2-40B4-BE49-F238E27FC236}">
                            <a16:creationId xmlns:a16="http://schemas.microsoft.com/office/drawing/2014/main" id="{4FC15352-B99B-B948-9FFC-FA3A7DDF95B0}"/>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FCB23B68-A670-6C4C-BDAF-C2C456D287CF}"/>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4" name="Rectangle 83">
                        <a:extLst>
                          <a:ext uri="{FF2B5EF4-FFF2-40B4-BE49-F238E27FC236}">
                            <a16:creationId xmlns:a16="http://schemas.microsoft.com/office/drawing/2014/main" id="{E6E288A7-6EC1-D64C-9894-DF17AD8931D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5" name="Rectangle 84">
                        <a:extLst>
                          <a:ext uri="{FF2B5EF4-FFF2-40B4-BE49-F238E27FC236}">
                            <a16:creationId xmlns:a16="http://schemas.microsoft.com/office/drawing/2014/main" id="{3FF43401-C371-EB44-9E65-9752CD5F9B77}"/>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86" name="Rectangle 85">
                        <a:extLst>
                          <a:ext uri="{FF2B5EF4-FFF2-40B4-BE49-F238E27FC236}">
                            <a16:creationId xmlns:a16="http://schemas.microsoft.com/office/drawing/2014/main" id="{7FB0C06E-ABFB-C14E-9F15-3FEE7F40F9DF}"/>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7" name="Rectangle 86">
                        <a:extLst>
                          <a:ext uri="{FF2B5EF4-FFF2-40B4-BE49-F238E27FC236}">
                            <a16:creationId xmlns:a16="http://schemas.microsoft.com/office/drawing/2014/main" id="{0E0BB909-D539-B748-96F1-6DBD61CB9FDA}"/>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8" name="Rectangle 87">
                        <a:extLst>
                          <a:ext uri="{FF2B5EF4-FFF2-40B4-BE49-F238E27FC236}">
                            <a16:creationId xmlns:a16="http://schemas.microsoft.com/office/drawing/2014/main" id="{84999D77-A645-3F44-A433-ED3119075E1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9" name="Rectangle 88">
                        <a:extLst>
                          <a:ext uri="{FF2B5EF4-FFF2-40B4-BE49-F238E27FC236}">
                            <a16:creationId xmlns:a16="http://schemas.microsoft.com/office/drawing/2014/main" id="{B9DF354E-1947-214B-889A-F92E34D667D8}"/>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0" name="Rectangle 89">
                        <a:extLst>
                          <a:ext uri="{FF2B5EF4-FFF2-40B4-BE49-F238E27FC236}">
                            <a16:creationId xmlns:a16="http://schemas.microsoft.com/office/drawing/2014/main" id="{5CB2C5D5-5718-7743-AC4B-27292ACB75F4}"/>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1" name="Rectangle 90">
                        <a:extLst>
                          <a:ext uri="{FF2B5EF4-FFF2-40B4-BE49-F238E27FC236}">
                            <a16:creationId xmlns:a16="http://schemas.microsoft.com/office/drawing/2014/main" id="{FAB95F1C-70A7-5E42-9A8E-19DAF0E92E7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8" name="Rectangle 77">
                      <a:extLst>
                        <a:ext uri="{FF2B5EF4-FFF2-40B4-BE49-F238E27FC236}">
                          <a16:creationId xmlns:a16="http://schemas.microsoft.com/office/drawing/2014/main" id="{6B248C6D-A1A8-4D43-93F3-1CDEF6828BA8}"/>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79" name="Rectangle 78">
                      <a:extLst>
                        <a:ext uri="{FF2B5EF4-FFF2-40B4-BE49-F238E27FC236}">
                          <a16:creationId xmlns:a16="http://schemas.microsoft.com/office/drawing/2014/main" id="{ED205C85-183E-FE4D-9B14-AF2CAB8F635E}"/>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68" name="Straight Arrow Connector 67">
                    <a:extLst>
                      <a:ext uri="{FF2B5EF4-FFF2-40B4-BE49-F238E27FC236}">
                        <a16:creationId xmlns:a16="http://schemas.microsoft.com/office/drawing/2014/main" id="{460772EB-C812-8F40-9DCA-568405DA6E5C}"/>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C5C1613-7E54-0040-B21C-F31B6C8F35C5}"/>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3B940-6922-014E-99C9-2E8939B1F8D4}"/>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0C97389-DD4A-7042-BF40-5A4ACE460400}"/>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E865F82-DB18-3B4C-8685-221ADE753BCE}"/>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a:extLst>
                    <a:ext uri="{FF2B5EF4-FFF2-40B4-BE49-F238E27FC236}">
                      <a16:creationId xmlns:a16="http://schemas.microsoft.com/office/drawing/2014/main" id="{343AB97E-FB1A-7C4C-B299-19E288C78F02}"/>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ED80E87-AA64-FF40-96BD-6E28AEF9B1E8}"/>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20B09-F1E4-8F48-9DA7-A1DCBE3C5F24}"/>
                  </a:ext>
                </a:extLst>
              </p:cNvPr>
              <p:cNvGrpSpPr/>
              <p:nvPr/>
            </p:nvGrpSpPr>
            <p:grpSpPr>
              <a:xfrm>
                <a:off x="8447583" y="4929290"/>
                <a:ext cx="441423" cy="463149"/>
                <a:chOff x="8362349" y="3429000"/>
                <a:chExt cx="441423" cy="463149"/>
              </a:xfrm>
            </p:grpSpPr>
            <p:cxnSp>
              <p:nvCxnSpPr>
                <p:cNvPr id="121" name="Straight Arrow Connector 120">
                  <a:extLst>
                    <a:ext uri="{FF2B5EF4-FFF2-40B4-BE49-F238E27FC236}">
                      <a16:creationId xmlns:a16="http://schemas.microsoft.com/office/drawing/2014/main" id="{B7AC8A5C-E6FC-8845-A45A-FB05084EA0DD}"/>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8B8EBD-F512-6140-B27E-A06989EB9CBE}"/>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408CAB2-C949-A440-870D-05AD2F0D620D}"/>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D9250D-1002-1140-BADF-162D0C7EB61A}"/>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A5D617F2-08A6-3543-A13F-2E4F6932D9D8}"/>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73E9A64-F5E9-794F-A263-71C54597AA2B}"/>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1424F03-D909-0D4E-8B93-C757BCAA5BE1}"/>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70C0055-5891-344E-A4A2-BC7C5D17D2FC}"/>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BECBBFC-3C34-0E4E-BA6B-2985CEF5D55D}"/>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D77E5D-E16C-F243-8E9F-223C01684BDD}"/>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C443F37-C8C0-AB44-AEFF-5DF7E30ECDEE}"/>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FDBC13C-97C1-0A4D-8E8E-FF32FCE49AB9}"/>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324D9B-CFA8-1641-8453-4AFBFE8EDCB7}"/>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C9DEDF-3C90-DB4F-80C6-64A504173EB5}"/>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8151B96-1D63-2F40-B1B2-29A6787D52F9}"/>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923C0DA-4B74-BD46-9E5C-24A6D5B13E7A}"/>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01FCE32-73BC-0840-9A77-6FEE56384D50}"/>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DCC4B94-6BE1-D345-949B-C24EBA81DCF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64C405E-9536-0B41-94FC-FFD9DC4C63C8}"/>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9ED76F4-BF90-BB4D-8CCF-D484991D2105}"/>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F0CB90F0-6C28-3440-A828-FA720D1AE168}"/>
                </a:ext>
              </a:extLst>
            </p:cNvPr>
            <p:cNvSpPr txBox="1"/>
            <p:nvPr/>
          </p:nvSpPr>
          <p:spPr>
            <a:xfrm>
              <a:off x="9348446" y="3554613"/>
              <a:ext cx="660758" cy="369332"/>
            </a:xfrm>
            <a:prstGeom prst="rect">
              <a:avLst/>
            </a:prstGeom>
            <a:noFill/>
          </p:spPr>
          <p:txBody>
            <a:bodyPr wrap="none" rtlCol="0">
              <a:spAutoFit/>
            </a:bodyPr>
            <a:lstStyle/>
            <a:p>
              <a:r>
                <a:rPr lang="en-US" dirty="0"/>
                <a:t>r &gt; 0</a:t>
              </a:r>
            </a:p>
          </p:txBody>
        </p:sp>
      </p:grpSp>
      <p:grpSp>
        <p:nvGrpSpPr>
          <p:cNvPr id="144" name="Group 143">
            <a:extLst>
              <a:ext uri="{FF2B5EF4-FFF2-40B4-BE49-F238E27FC236}">
                <a16:creationId xmlns:a16="http://schemas.microsoft.com/office/drawing/2014/main" id="{D6F289D0-D105-614F-8980-67E832D60BEC}"/>
              </a:ext>
            </a:extLst>
          </p:cNvPr>
          <p:cNvGrpSpPr/>
          <p:nvPr/>
        </p:nvGrpSpPr>
        <p:grpSpPr>
          <a:xfrm>
            <a:off x="8106768" y="386608"/>
            <a:ext cx="3087525" cy="2699873"/>
            <a:chOff x="8106768" y="386608"/>
            <a:chExt cx="3087525" cy="2699873"/>
          </a:xfrm>
        </p:grpSpPr>
        <p:grpSp>
          <p:nvGrpSpPr>
            <p:cNvPr id="41" name="Group 40">
              <a:extLst>
                <a:ext uri="{FF2B5EF4-FFF2-40B4-BE49-F238E27FC236}">
                  <a16:creationId xmlns:a16="http://schemas.microsoft.com/office/drawing/2014/main" id="{96630785-DDFA-4E44-8E16-1550F374B0DF}"/>
                </a:ext>
              </a:extLst>
            </p:cNvPr>
            <p:cNvGrpSpPr/>
            <p:nvPr/>
          </p:nvGrpSpPr>
          <p:grpSpPr>
            <a:xfrm>
              <a:off x="8106768" y="770836"/>
              <a:ext cx="3087525" cy="2315645"/>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BAB79A39-08A8-3249-9E7D-5E822E30BB9D}"/>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8223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grpSp>
        <p:nvGrpSpPr>
          <p:cNvPr id="57" name="Group 56">
            <a:extLst>
              <a:ext uri="{FF2B5EF4-FFF2-40B4-BE49-F238E27FC236}">
                <a16:creationId xmlns:a16="http://schemas.microsoft.com/office/drawing/2014/main" id="{F53C5F1D-53EA-3044-B8C4-9E22291923EB}"/>
              </a:ext>
            </a:extLst>
          </p:cNvPr>
          <p:cNvGrpSpPr/>
          <p:nvPr/>
        </p:nvGrpSpPr>
        <p:grpSpPr>
          <a:xfrm>
            <a:off x="6513008" y="1373273"/>
            <a:ext cx="4926612" cy="4308055"/>
            <a:chOff x="8106768" y="386608"/>
            <a:chExt cx="3087525" cy="2699873"/>
          </a:xfrm>
        </p:grpSpPr>
        <p:grpSp>
          <p:nvGrpSpPr>
            <p:cNvPr id="58" name="Group 57">
              <a:extLst>
                <a:ext uri="{FF2B5EF4-FFF2-40B4-BE49-F238E27FC236}">
                  <a16:creationId xmlns:a16="http://schemas.microsoft.com/office/drawing/2014/main" id="{261423DD-42E4-D547-B89A-032272A4E697}"/>
                </a:ext>
              </a:extLst>
            </p:cNvPr>
            <p:cNvGrpSpPr/>
            <p:nvPr/>
          </p:nvGrpSpPr>
          <p:grpSpPr>
            <a:xfrm>
              <a:off x="8106768" y="770836"/>
              <a:ext cx="3087525" cy="2315645"/>
              <a:chOff x="3562163" y="2552996"/>
              <a:chExt cx="5067674" cy="3800757"/>
            </a:xfrm>
          </p:grpSpPr>
          <p:grpSp>
            <p:nvGrpSpPr>
              <p:cNvPr id="60" name="Group 59">
                <a:extLst>
                  <a:ext uri="{FF2B5EF4-FFF2-40B4-BE49-F238E27FC236}">
                    <a16:creationId xmlns:a16="http://schemas.microsoft.com/office/drawing/2014/main" id="{0783FC6B-2FC7-DF42-A3DC-EA460C86A33A}"/>
                  </a:ext>
                </a:extLst>
              </p:cNvPr>
              <p:cNvGrpSpPr/>
              <p:nvPr/>
            </p:nvGrpSpPr>
            <p:grpSpPr>
              <a:xfrm>
                <a:off x="3562163" y="2552996"/>
                <a:ext cx="5067674" cy="3800757"/>
                <a:chOff x="6253247" y="2160077"/>
                <a:chExt cx="5067674" cy="3800757"/>
              </a:xfrm>
              <a:solidFill>
                <a:schemeClr val="bg1"/>
              </a:solidFill>
            </p:grpSpPr>
            <p:grpSp>
              <p:nvGrpSpPr>
                <p:cNvPr id="70" name="Group 69">
                  <a:extLst>
                    <a:ext uri="{FF2B5EF4-FFF2-40B4-BE49-F238E27FC236}">
                      <a16:creationId xmlns:a16="http://schemas.microsoft.com/office/drawing/2014/main" id="{7C4F3512-93C8-F84A-9E6F-6226C599AD2A}"/>
                    </a:ext>
                  </a:extLst>
                </p:cNvPr>
                <p:cNvGrpSpPr/>
                <p:nvPr/>
              </p:nvGrpSpPr>
              <p:grpSpPr>
                <a:xfrm>
                  <a:off x="6253247" y="2160077"/>
                  <a:ext cx="5067674" cy="3800757"/>
                  <a:chOff x="6456556" y="2714547"/>
                  <a:chExt cx="3657600" cy="2743201"/>
                </a:xfrm>
                <a:grpFill/>
              </p:grpSpPr>
              <p:sp>
                <p:nvSpPr>
                  <p:cNvPr id="73" name="Rectangle 72">
                    <a:extLst>
                      <a:ext uri="{FF2B5EF4-FFF2-40B4-BE49-F238E27FC236}">
                        <a16:creationId xmlns:a16="http://schemas.microsoft.com/office/drawing/2014/main" id="{0D3988A8-F070-064F-BF4B-0F2FF5BC615C}"/>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74" name="Rectangle 73">
                    <a:extLst>
                      <a:ext uri="{FF2B5EF4-FFF2-40B4-BE49-F238E27FC236}">
                        <a16:creationId xmlns:a16="http://schemas.microsoft.com/office/drawing/2014/main" id="{343F3C02-A6B8-6649-A627-3827E214A14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5" name="Rectangle 74">
                    <a:extLst>
                      <a:ext uri="{FF2B5EF4-FFF2-40B4-BE49-F238E27FC236}">
                        <a16:creationId xmlns:a16="http://schemas.microsoft.com/office/drawing/2014/main" id="{5E299D2E-A9C3-BF43-94AA-D9302D17AE4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6" name="Rectangle 75">
                    <a:extLst>
                      <a:ext uri="{FF2B5EF4-FFF2-40B4-BE49-F238E27FC236}">
                        <a16:creationId xmlns:a16="http://schemas.microsoft.com/office/drawing/2014/main" id="{1CACE2FA-C804-694A-8A77-27CF08F2A231}"/>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77" name="Rectangle 76">
                    <a:extLst>
                      <a:ext uri="{FF2B5EF4-FFF2-40B4-BE49-F238E27FC236}">
                        <a16:creationId xmlns:a16="http://schemas.microsoft.com/office/drawing/2014/main" id="{F4749A93-A514-BD42-8D7C-39FEDF129784}"/>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8" name="Rectangle 77">
                    <a:extLst>
                      <a:ext uri="{FF2B5EF4-FFF2-40B4-BE49-F238E27FC236}">
                        <a16:creationId xmlns:a16="http://schemas.microsoft.com/office/drawing/2014/main" id="{D426C081-659D-734A-A7F9-2DF192AD463F}"/>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9" name="Rectangle 78">
                    <a:extLst>
                      <a:ext uri="{FF2B5EF4-FFF2-40B4-BE49-F238E27FC236}">
                        <a16:creationId xmlns:a16="http://schemas.microsoft.com/office/drawing/2014/main" id="{9D178BD3-22F2-4F41-BF09-D1A5D6633D2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0" name="Rectangle 79">
                    <a:extLst>
                      <a:ext uri="{FF2B5EF4-FFF2-40B4-BE49-F238E27FC236}">
                        <a16:creationId xmlns:a16="http://schemas.microsoft.com/office/drawing/2014/main" id="{CD49F425-41E8-DD48-8EDA-DD4BBB4B4A49}"/>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1" name="Rectangle 80">
                    <a:extLst>
                      <a:ext uri="{FF2B5EF4-FFF2-40B4-BE49-F238E27FC236}">
                        <a16:creationId xmlns:a16="http://schemas.microsoft.com/office/drawing/2014/main" id="{B671669E-384F-C548-A716-45C995E84C04}"/>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2" name="Rectangle 81">
                    <a:extLst>
                      <a:ext uri="{FF2B5EF4-FFF2-40B4-BE49-F238E27FC236}">
                        <a16:creationId xmlns:a16="http://schemas.microsoft.com/office/drawing/2014/main" id="{3B73AB89-0F12-D14A-8830-C88D3036E746}"/>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1EB13788-EE9A-6D48-B6B9-4FB23CC7B63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4" name="Rectangle 83">
                    <a:extLst>
                      <a:ext uri="{FF2B5EF4-FFF2-40B4-BE49-F238E27FC236}">
                        <a16:creationId xmlns:a16="http://schemas.microsoft.com/office/drawing/2014/main" id="{4DA473CE-1B4F-194B-AF22-1D13B4BF4EA9}"/>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1" name="Rectangle 70">
                  <a:extLst>
                    <a:ext uri="{FF2B5EF4-FFF2-40B4-BE49-F238E27FC236}">
                      <a16:creationId xmlns:a16="http://schemas.microsoft.com/office/drawing/2014/main" id="{B1A08619-4B32-AF40-8326-2FF69F6EC601}"/>
                    </a:ext>
                  </a:extLst>
                </p:cNvPr>
                <p:cNvSpPr/>
                <p:nvPr/>
              </p:nvSpPr>
              <p:spPr>
                <a:xfrm>
                  <a:off x="10506605" y="3869194"/>
                  <a:ext cx="471916" cy="411566"/>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72" name="Rectangle 71">
                  <a:extLst>
                    <a:ext uri="{FF2B5EF4-FFF2-40B4-BE49-F238E27FC236}">
                      <a16:creationId xmlns:a16="http://schemas.microsoft.com/office/drawing/2014/main" id="{BE7D9042-7D17-1E40-A01D-544838E73673}"/>
                    </a:ext>
                  </a:extLst>
                </p:cNvPr>
                <p:cNvSpPr/>
                <p:nvPr/>
              </p:nvSpPr>
              <p:spPr>
                <a:xfrm>
                  <a:off x="10476864" y="2609047"/>
                  <a:ext cx="490053" cy="411566"/>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61" name="Straight Arrow Connector 60">
                <a:extLst>
                  <a:ext uri="{FF2B5EF4-FFF2-40B4-BE49-F238E27FC236}">
                    <a16:creationId xmlns:a16="http://schemas.microsoft.com/office/drawing/2014/main" id="{BE5C79B3-9C32-5247-9480-8DC29814623D}"/>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B49A7-DCBF-3348-820D-1FB67B55D4A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7506AB-B7B5-314D-9037-A063D943AA1B}"/>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8DF505-E5AC-D942-B04E-57D716BAC6B4}"/>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989836D-D516-7141-802A-AB12EA6CB825}"/>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FD4F6B-67FF-8347-A51D-8B2A19F51E14}"/>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8612A6-5211-1149-A77C-99B3503DC5EA}"/>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BC5DAAB-7FF2-0845-A01F-EF6FFA6AA4F7}"/>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77D1267-AC79-8E41-911B-7D89ACC65472}"/>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6A67C69-4A84-9544-A3ED-1A4999C499B0}"/>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6442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4490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3385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89705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
        <p:nvSpPr>
          <p:cNvPr id="54" name="Rectangle 53">
            <a:extLst>
              <a:ext uri="{FF2B5EF4-FFF2-40B4-BE49-F238E27FC236}">
                <a16:creationId xmlns:a16="http://schemas.microsoft.com/office/drawing/2014/main" id="{02AFFAEB-D71F-F54F-B59B-DAE150571777}"/>
              </a:ext>
            </a:extLst>
          </p:cNvPr>
          <p:cNvSpPr/>
          <p:nvPr/>
        </p:nvSpPr>
        <p:spPr>
          <a:xfrm>
            <a:off x="250246" y="2878766"/>
            <a:ext cx="6202340" cy="400110"/>
          </a:xfrm>
          <a:prstGeom prst="rect">
            <a:avLst/>
          </a:prstGeom>
        </p:spPr>
        <p:txBody>
          <a:bodyPr wrap="none">
            <a:spAutoFit/>
          </a:bodyPr>
          <a:lstStyle/>
          <a:p>
            <a:pPr algn="ctr"/>
            <a:r>
              <a:rPr lang="en-US" sz="2000" b="1" dirty="0"/>
              <a:t>= R(s</a:t>
            </a:r>
            <a:r>
              <a:rPr lang="en-US" sz="2000" b="1" baseline="-25000" dirty="0"/>
              <a:t>0</a:t>
            </a:r>
            <a:r>
              <a:rPr lang="en-US" sz="2000" b="1" dirty="0"/>
              <a:t>, a</a:t>
            </a:r>
            <a:r>
              <a:rPr lang="en-US" sz="2000" b="1" baseline="-25000" dirty="0"/>
              <a:t>0</a:t>
            </a:r>
            <a:r>
              <a:rPr lang="en-US" sz="2000" b="1" dirty="0"/>
              <a:t>,  s</a:t>
            </a:r>
            <a:r>
              <a:rPr lang="en-US" sz="2000" b="1" baseline="-25000" dirty="0"/>
              <a:t>1</a:t>
            </a:r>
            <a:r>
              <a:rPr lang="en-US" sz="2000" b="1" dirty="0"/>
              <a:t>) + R(s</a:t>
            </a:r>
            <a:r>
              <a:rPr lang="en-US" sz="2000" b="1" baseline="-25000" dirty="0"/>
              <a:t>1</a:t>
            </a:r>
            <a:r>
              <a:rPr lang="en-US" sz="2000" b="1" dirty="0"/>
              <a:t>, a</a:t>
            </a:r>
            <a:r>
              <a:rPr lang="en-US" sz="2000" b="1" baseline="-25000" dirty="0"/>
              <a:t>1</a:t>
            </a:r>
            <a:r>
              <a:rPr lang="en-US" sz="2000" b="1" dirty="0"/>
              <a:t>,  s</a:t>
            </a:r>
            <a:r>
              <a:rPr lang="en-US" sz="2000" b="1" baseline="-25000" dirty="0"/>
              <a:t>2</a:t>
            </a:r>
            <a:r>
              <a:rPr lang="en-US" sz="2000" b="1" dirty="0"/>
              <a:t> ) + … + R(s</a:t>
            </a:r>
            <a:r>
              <a:rPr lang="en-US" sz="2000" b="1" baseline="-25000" dirty="0"/>
              <a:t>n-1</a:t>
            </a:r>
            <a:r>
              <a:rPr lang="en-US" sz="2000" b="1" dirty="0"/>
              <a:t>, a</a:t>
            </a:r>
            <a:r>
              <a:rPr lang="en-US" sz="2000" b="1" baseline="-25000" dirty="0"/>
              <a:t>n-1</a:t>
            </a:r>
            <a:r>
              <a:rPr lang="en-US" sz="2000" b="1" dirty="0"/>
              <a:t>,  </a:t>
            </a:r>
            <a:r>
              <a:rPr lang="en-US" sz="2000" b="1" dirty="0" err="1"/>
              <a:t>s</a:t>
            </a:r>
            <a:r>
              <a:rPr lang="en-US" sz="2000" b="1" baseline="-25000" dirty="0" err="1"/>
              <a:t>n</a:t>
            </a:r>
            <a:r>
              <a:rPr lang="en-US" sz="2000" b="1" dirty="0"/>
              <a:t> ) </a:t>
            </a:r>
          </a:p>
        </p:txBody>
      </p:sp>
    </p:spTree>
    <p:extLst>
      <p:ext uri="{BB962C8B-B14F-4D97-AF65-F5344CB8AC3E}">
        <p14:creationId xmlns:p14="http://schemas.microsoft.com/office/powerpoint/2010/main" val="373747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5" grpId="1" animBg="1"/>
      <p:bldP spid="56" grpId="0" animBg="1"/>
      <p:bldP spid="56"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sz="half" idx="1"/>
          </p:nvPr>
        </p:nvSpPr>
        <p:spPr/>
        <p:txBody>
          <a:bodyPr/>
          <a:lstStyle/>
          <a:p>
            <a:r>
              <a:rPr lang="en-US" dirty="0"/>
              <a:t>Fixed time (</a:t>
            </a:r>
            <a:r>
              <a:rPr lang="en-US" b="1" dirty="0"/>
              <a:t>N </a:t>
            </a:r>
            <a:r>
              <a:rPr lang="en-US" dirty="0"/>
              <a:t>actions) after which the game ends and the agent gets no additional score.</a:t>
            </a:r>
          </a:p>
          <a:p>
            <a:endParaRPr lang="en-US" dirty="0"/>
          </a:p>
          <a:p>
            <a:r>
              <a:rPr lang="en-US" dirty="0"/>
              <a:t>An optimal action can depend on how much time is left.</a:t>
            </a:r>
          </a:p>
          <a:p>
            <a:endParaRPr lang="en-US" dirty="0"/>
          </a:p>
          <a:p>
            <a:r>
              <a:rPr lang="en-US" dirty="0"/>
              <a:t>Policies that depend on time are called </a:t>
            </a:r>
            <a:r>
              <a:rPr lang="en-US" b="1" dirty="0"/>
              <a:t>nonstationary. </a:t>
            </a:r>
            <a:endParaRPr lang="en-US" dirty="0"/>
          </a:p>
          <a:p>
            <a:endParaRPr lang="en-US" b="1" dirty="0"/>
          </a:p>
        </p:txBody>
      </p:sp>
      <p:sp>
        <p:nvSpPr>
          <p:cNvPr id="54" name="Content Placeholder 53">
            <a:extLst>
              <a:ext uri="{FF2B5EF4-FFF2-40B4-BE49-F238E27FC236}">
                <a16:creationId xmlns:a16="http://schemas.microsoft.com/office/drawing/2014/main" id="{06CC2E95-3B76-3A4D-94B7-92329B384CA9}"/>
              </a:ext>
            </a:extLst>
          </p:cNvPr>
          <p:cNvSpPr>
            <a:spLocks noGrp="1"/>
          </p:cNvSpPr>
          <p:nvPr>
            <p:ph sz="half" idx="2"/>
          </p:nvPr>
        </p:nvSpPr>
        <p:spPr/>
        <p:txBody>
          <a:bodyPr/>
          <a:lstStyle/>
          <a:p>
            <a:r>
              <a:rPr lang="en-US" dirty="0"/>
              <a:t>With no fixed time limit, there is no reason to behave differently in the same state at different times.</a:t>
            </a:r>
          </a:p>
          <a:p>
            <a:endParaRPr lang="en-US" dirty="0"/>
          </a:p>
          <a:p>
            <a:r>
              <a:rPr lang="en-US" dirty="0"/>
              <a:t>The optimal policy is </a:t>
            </a:r>
            <a:r>
              <a:rPr lang="en-US" b="1" dirty="0"/>
              <a:t>stationary</a:t>
            </a:r>
            <a:r>
              <a:rPr lang="en-US" dirty="0"/>
              <a:t>.</a:t>
            </a:r>
          </a:p>
          <a:p>
            <a:endParaRPr lang="en-US" dirty="0"/>
          </a:p>
          <a:p>
            <a:r>
              <a:rPr lang="en-US" dirty="0"/>
              <a:t>Infinite horizons are therefore easier.  </a:t>
            </a:r>
          </a:p>
        </p:txBody>
      </p:sp>
      <p:sp>
        <p:nvSpPr>
          <p:cNvPr id="59" name="TextBox 58">
            <a:extLst>
              <a:ext uri="{FF2B5EF4-FFF2-40B4-BE49-F238E27FC236}">
                <a16:creationId xmlns:a16="http://schemas.microsoft.com/office/drawing/2014/main" id="{A211CAE3-43C5-C049-9677-5AAAC2050A55}"/>
              </a:ext>
            </a:extLst>
          </p:cNvPr>
          <p:cNvSpPr txBox="1"/>
          <p:nvPr/>
        </p:nvSpPr>
        <p:spPr>
          <a:xfrm>
            <a:off x="7703820" y="1358568"/>
            <a:ext cx="2109873" cy="369332"/>
          </a:xfrm>
          <a:prstGeom prst="rect">
            <a:avLst/>
          </a:prstGeom>
          <a:noFill/>
        </p:spPr>
        <p:txBody>
          <a:bodyPr wrap="none" rtlCol="0">
            <a:spAutoFit/>
          </a:bodyPr>
          <a:lstStyle/>
          <a:p>
            <a:r>
              <a:rPr lang="en-US" b="1" dirty="0"/>
              <a:t>Infinite Horizons</a:t>
            </a:r>
          </a:p>
        </p:txBody>
      </p:sp>
      <p:sp>
        <p:nvSpPr>
          <p:cNvPr id="60" name="TextBox 59">
            <a:extLst>
              <a:ext uri="{FF2B5EF4-FFF2-40B4-BE49-F238E27FC236}">
                <a16:creationId xmlns:a16="http://schemas.microsoft.com/office/drawing/2014/main" id="{4FEC4C3A-1F42-FF44-93F9-322C90978AD1}"/>
              </a:ext>
            </a:extLst>
          </p:cNvPr>
          <p:cNvSpPr txBox="1"/>
          <p:nvPr/>
        </p:nvSpPr>
        <p:spPr>
          <a:xfrm>
            <a:off x="2374063" y="1358568"/>
            <a:ext cx="1917513" cy="369332"/>
          </a:xfrm>
          <a:prstGeom prst="rect">
            <a:avLst/>
          </a:prstGeom>
          <a:noFill/>
        </p:spPr>
        <p:txBody>
          <a:bodyPr wrap="none" rtlCol="0">
            <a:spAutoFit/>
          </a:bodyPr>
          <a:lstStyle/>
          <a:p>
            <a:r>
              <a:rPr lang="en-US" b="1" dirty="0"/>
              <a:t>Finite Horizons</a:t>
            </a:r>
          </a:p>
        </p:txBody>
      </p:sp>
    </p:spTree>
    <p:extLst>
      <p:ext uri="{BB962C8B-B14F-4D97-AF65-F5344CB8AC3E}">
        <p14:creationId xmlns:p14="http://schemas.microsoft.com/office/powerpoint/2010/main" val="161235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Utilities Over Time</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38205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
        <p:nvSpPr>
          <p:cNvPr id="4" name="Rectangle 3">
            <a:extLst>
              <a:ext uri="{FF2B5EF4-FFF2-40B4-BE49-F238E27FC236}">
                <a16:creationId xmlns:a16="http://schemas.microsoft.com/office/drawing/2014/main" id="{C54209FE-DCBA-AD4A-8775-FA2D0A24CB03}"/>
              </a:ext>
            </a:extLst>
          </p:cNvPr>
          <p:cNvSpPr/>
          <p:nvPr/>
        </p:nvSpPr>
        <p:spPr>
          <a:xfrm>
            <a:off x="7086600" y="592473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a:latin typeface="Calibri"/>
                <a:cs typeface="Calibri"/>
              </a:rPr>
              <a:t>Abbeel</a:t>
            </a:r>
            <a:br>
              <a:rPr lang="en-US" dirty="0">
                <a:latin typeface="Calibri"/>
                <a:cs typeface="Calibri"/>
              </a:rPr>
            </a:br>
            <a:r>
              <a:rPr lang="en-US" dirty="0">
                <a:latin typeface="Calibri"/>
                <a:cs typeface="Calibri"/>
              </a:rPr>
              <a:t>University of California, Berkeley</a:t>
            </a:r>
          </a:p>
        </p:txBody>
      </p:sp>
    </p:spTree>
    <p:extLst>
      <p:ext uri="{BB962C8B-B14F-4D97-AF65-F5344CB8AC3E}">
        <p14:creationId xmlns:p14="http://schemas.microsoft.com/office/powerpoint/2010/main" val="386219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50310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a:latin typeface="Calibri" pitchFamily="34" charset="0"/>
              </a:rPr>
              <a:t> or</a:t>
            </a:r>
          </a:p>
        </p:txBody>
      </p:sp>
    </p:spTree>
    <p:extLst>
      <p:ext uri="{BB962C8B-B14F-4D97-AF65-F5344CB8AC3E}">
        <p14:creationId xmlns:p14="http://schemas.microsoft.com/office/powerpoint/2010/main" val="26031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Discounting</a:t>
            </a:r>
          </a:p>
        </p:txBody>
      </p:sp>
      <p:sp>
        <p:nvSpPr>
          <p:cNvPr id="3" name="Content Placeholder 2"/>
          <p:cNvSpPr>
            <a:spLocks noGrp="1"/>
          </p:cNvSpPr>
          <p:nvPr>
            <p:ph idx="1"/>
          </p:nvPr>
        </p:nvSpPr>
        <p:spPr>
          <a:xfrm>
            <a:off x="406400" y="1295400"/>
            <a:ext cx="11252200" cy="4729164"/>
          </a:xfrm>
        </p:spPr>
        <p:txBody>
          <a:bodyPr/>
          <a:lstStyle/>
          <a:p>
            <a:r>
              <a:rPr lang="en-US" sz="2800"/>
              <a:t>It’s reasonable to maximize the sum of rewards</a:t>
            </a:r>
          </a:p>
          <a:p>
            <a:r>
              <a:rPr lang="en-US" sz="2800"/>
              <a:t>It’s also reasonable to prefer rewards now to rewards later</a:t>
            </a:r>
          </a:p>
          <a:p>
            <a:r>
              <a:rPr lang="en-US" sz="280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183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533400" y="1524000"/>
            <a:ext cx="5157860" cy="4525963"/>
          </a:xfrm>
        </p:spPr>
        <p:txBody>
          <a:bodyPr>
            <a:normAutofit lnSpcReduction="10000"/>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Sooner rewards probably do have higher utility than later rewards</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0.5</a:t>
            </a:r>
            <a:r>
              <a:rPr lang="en-US" sz="2000" baseline="30000" dirty="0">
                <a:ea typeface="ＭＳ Ｐゴシック" pitchFamily="34" charset="-128"/>
                <a:sym typeface="Symbol" pitchFamily="18" charset="2"/>
              </a:rPr>
              <a:t>0</a:t>
            </a:r>
            <a:r>
              <a:rPr lang="en-US" sz="2000" dirty="0">
                <a:ea typeface="ＭＳ Ｐゴシック" pitchFamily="34" charset="-128"/>
                <a:sym typeface="Symbol" pitchFamily="18" charset="2"/>
              </a:rPr>
              <a:t>*1 + 0.5</a:t>
            </a:r>
            <a:r>
              <a:rPr lang="en-US" baseline="30000" dirty="0">
                <a:ea typeface="ＭＳ Ｐゴシック" pitchFamily="34" charset="-128"/>
                <a:sym typeface="Symbol" pitchFamily="18" charset="2"/>
              </a:rPr>
              <a:t>1</a:t>
            </a:r>
            <a:r>
              <a:rPr lang="en-US" sz="2000" dirty="0">
                <a:ea typeface="ＭＳ Ｐゴシック" pitchFamily="34" charset="-128"/>
                <a:sym typeface="Symbol" pitchFamily="18" charset="2"/>
              </a:rPr>
              <a:t>*2 + 0.5</a:t>
            </a:r>
            <a:r>
              <a:rPr lang="en-US" baseline="30000" dirty="0">
                <a:ea typeface="ＭＳ Ｐゴシック" pitchFamily="34" charset="-128"/>
                <a:sym typeface="Symbol" pitchFamily="18" charset="2"/>
              </a:rPr>
              <a:t>2</a:t>
            </a:r>
            <a:r>
              <a:rPr lang="en-US" sz="2000" dirty="0">
                <a:ea typeface="ＭＳ Ｐゴシック" pitchFamily="34" charset="-128"/>
                <a:sym typeface="Symbol" pitchFamily="18" charset="2"/>
              </a:rPr>
              <a:t>*3 </a:t>
            </a:r>
          </a:p>
          <a:p>
            <a:pPr marL="1828800" lvl="4" indent="0">
              <a:buNone/>
            </a:pPr>
            <a:r>
              <a:rPr lang="en-US" dirty="0">
                <a:ea typeface="ＭＳ Ｐゴシック" pitchFamily="34" charset="-128"/>
                <a:sym typeface="Symbol" pitchFamily="18" charset="2"/>
              </a:rPr>
              <a:t>= 1*1 + 0.5*2 + 0.25*3</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305652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normAutofit fontScale="92500" lnSpcReduction="10000"/>
          </a:bodyPr>
          <a:lstStyle/>
          <a:p>
            <a:pPr>
              <a:lnSpc>
                <a:spcPct val="90000"/>
              </a:lnSpc>
            </a:pPr>
            <a:r>
              <a:rPr lang="en-US" sz="2800">
                <a:ea typeface="ＭＳ Ｐゴシック" pitchFamily="34" charset="-128"/>
              </a:rPr>
              <a:t>Theorem: if we assume </a:t>
            </a:r>
            <a:r>
              <a:rPr lang="en-US" sz="2800">
                <a:solidFill>
                  <a:srgbClr val="C00000"/>
                </a:solidFill>
                <a:ea typeface="ＭＳ Ｐゴシック" pitchFamily="34" charset="-128"/>
              </a:rPr>
              <a:t>stationary preferences</a:t>
            </a:r>
            <a:r>
              <a:rPr lang="en-US" sz="2800">
                <a:ea typeface="ＭＳ Ｐゴシック" pitchFamily="34" charset="-128"/>
              </a:rPr>
              <a:t>:</a:t>
            </a:r>
          </a:p>
          <a:p>
            <a:pPr>
              <a:lnSpc>
                <a:spcPct val="90000"/>
              </a:lnSpc>
            </a:pPr>
            <a:endParaRPr lang="en-US" sz="2800">
              <a:ea typeface="ＭＳ Ｐゴシック" pitchFamily="34" charset="-128"/>
            </a:endParaRPr>
          </a:p>
          <a:p>
            <a:pPr>
              <a:lnSpc>
                <a:spcPct val="90000"/>
              </a:lnSpc>
            </a:pPr>
            <a:endParaRPr lang="en-US" sz="28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800">
              <a:ea typeface="ＭＳ Ｐゴシック" pitchFamily="34" charset="-128"/>
            </a:endParaRPr>
          </a:p>
          <a:p>
            <a:pPr>
              <a:lnSpc>
                <a:spcPct val="90000"/>
              </a:lnSpc>
            </a:pPr>
            <a:r>
              <a:rPr lang="en-US" sz="2800">
                <a:ea typeface="ＭＳ Ｐゴシック" pitchFamily="34" charset="-128"/>
              </a:rPr>
              <a:t>Then: there are only two ways to define utilities</a:t>
            </a:r>
          </a:p>
          <a:p>
            <a:pPr lvl="1">
              <a:lnSpc>
                <a:spcPct val="90000"/>
              </a:lnSpc>
            </a:pPr>
            <a:endParaRPr lang="en-US" sz="1100">
              <a:ea typeface="ＭＳ Ｐゴシック" pitchFamily="34" charset="-128"/>
            </a:endParaRPr>
          </a:p>
          <a:p>
            <a:pPr lvl="1">
              <a:lnSpc>
                <a:spcPct val="90000"/>
              </a:lnSpc>
            </a:pPr>
            <a:r>
              <a:rPr lang="en-US" sz="2400">
                <a:ea typeface="ＭＳ Ｐゴシック" pitchFamily="34" charset="-128"/>
              </a:rPr>
              <a:t>Additive utility:</a:t>
            </a:r>
          </a:p>
          <a:p>
            <a:pPr lvl="1">
              <a:lnSpc>
                <a:spcPct val="90000"/>
              </a:lnSpc>
            </a:pPr>
            <a:endParaRPr lang="en-US" sz="1200">
              <a:ea typeface="ＭＳ Ｐゴシック" pitchFamily="34" charset="-128"/>
            </a:endParaRPr>
          </a:p>
          <a:p>
            <a:pPr lvl="1">
              <a:lnSpc>
                <a:spcPct val="90000"/>
              </a:lnSpc>
            </a:pPr>
            <a:r>
              <a:rPr lang="en-US" sz="240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710343" y="4904088"/>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714895" y="5451912"/>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60824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lnSpcReduction="10000"/>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nonstationary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endParaRPr lang="en-US" sz="2000" dirty="0">
              <a:sym typeface="Symbol" charset="0"/>
            </a:endParaRPr>
          </a:p>
          <a:p>
            <a:pPr lvl="2">
              <a:buFont typeface="Wingdings" charset="0"/>
              <a:buChar char="§"/>
              <a:defRPr/>
            </a:pPr>
            <a:r>
              <a:rPr lang="en-US" sz="2000" dirty="0">
                <a:sym typeface="Symbol" charset="0"/>
              </a:rPr>
              <a:t>Smaller  means smaller </a:t>
            </a:r>
            <a:r>
              <a:rPr lang="ja-JP" altLang="en-US" sz="2000">
                <a:sym typeface="Symbol" charset="0"/>
              </a:rPr>
              <a:t>“</a:t>
            </a:r>
            <a:r>
              <a:rPr lang="en-US" altLang="ja-JP" sz="2000" dirty="0">
                <a:sym typeface="Symbol" charset="0"/>
              </a:rPr>
              <a:t>horizon</a:t>
            </a:r>
            <a:r>
              <a:rPr lang="ja-JP" altLang="en-US" sz="200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a:solidFill>
                  <a:srgbClr val="000000"/>
                </a:solidFill>
                <a:sym typeface="Symbol" charset="0"/>
              </a:rPr>
              <a:t>“</a:t>
            </a:r>
            <a:r>
              <a:rPr lang="en-US" altLang="ja-JP" sz="2400" dirty="0">
                <a:solidFill>
                  <a:srgbClr val="000000"/>
                </a:solidFill>
                <a:sym typeface="Symbol" charset="0"/>
              </a:rPr>
              <a:t>overheated</a:t>
            </a:r>
            <a:r>
              <a:rPr lang="ja-JP" altLang="en-US" sz="240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75215" y="2284329"/>
            <a:ext cx="3759585" cy="1752226"/>
          </a:xfrm>
          <a:prstGeom prst="rect">
            <a:avLst/>
          </a:prstGeom>
          <a:noFill/>
        </p:spPr>
      </p:pic>
    </p:spTree>
    <p:extLst>
      <p:ext uri="{BB962C8B-B14F-4D97-AF65-F5344CB8AC3E}">
        <p14:creationId xmlns:p14="http://schemas.microsoft.com/office/powerpoint/2010/main" val="1106305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21008908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552459" cy="369332"/>
              </a:xfrm>
              <a:prstGeom prst="rect">
                <a:avLst/>
              </a:prstGeom>
              <a:solidFill>
                <a:schemeClr val="accent3"/>
              </a:solidFill>
            </p:spPr>
            <p:txBody>
              <a:bodyPr wrap="square" rtlCol="0">
                <a:spAutoFit/>
              </a:bodyPr>
              <a:lstStyle/>
              <a:p>
                <a:r>
                  <a:rPr lang="en-US" dirty="0">
                    <a:solidFill>
                      <a:schemeClr val="bg1"/>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489532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Calibri"/>
                <a:ea typeface="ＭＳ Ｐゴシック" pitchFamily="34" charset="-128"/>
                <a:cs typeface="Calibri"/>
              </a:rPr>
              <a:t>Each MDP state projects an </a:t>
            </a:r>
            <a:r>
              <a:rPr lang="en-US" sz="2400" dirty="0" err="1">
                <a:latin typeface="Calibri"/>
                <a:ea typeface="ＭＳ Ｐゴシック" pitchFamily="34" charset="-128"/>
                <a:cs typeface="Calibri"/>
              </a:rPr>
              <a:t>expectimax</a:t>
            </a:r>
            <a:r>
              <a:rPr lang="en-US" sz="2400" dirty="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1"/>
                </a:solidFill>
                <a:latin typeface="Calibri"/>
                <a:cs typeface="Calibri"/>
              </a:rPr>
              <a:t>s</a:t>
            </a:r>
            <a:r>
              <a:rPr lang="ja-JP" altLang="en-US">
                <a:solidFill>
                  <a:schemeClr val="accent1"/>
                </a:solidFill>
                <a:latin typeface="Calibri"/>
                <a:cs typeface="Calibri"/>
              </a:rPr>
              <a:t>’</a:t>
            </a:r>
            <a:endParaRPr lang="en-US">
              <a:solidFill>
                <a:schemeClr val="accent1"/>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7" name="Google Shape;75;g92b3bf485b_0_0">
            <a:extLst>
              <a:ext uri="{FF2B5EF4-FFF2-40B4-BE49-F238E27FC236}">
                <a16:creationId xmlns:a16="http://schemas.microsoft.com/office/drawing/2014/main" id="{AF99919D-74AA-734C-A3CD-F0B6A83BC50D}"/>
              </a:ext>
            </a:extLst>
          </p:cNvPr>
          <p:cNvSpPr/>
          <p:nvPr/>
        </p:nvSpPr>
        <p:spPr>
          <a:xfrm>
            <a:off x="6983649" y="1874688"/>
            <a:ext cx="2133600" cy="366713"/>
          </a:xfrm>
          <a:prstGeom prst="wedgeRoundRectCallout">
            <a:avLst>
              <a:gd name="adj1" fmla="val -87946"/>
              <a:gd name="adj2" fmla="val 57374"/>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is a state</a:t>
            </a:r>
          </a:p>
        </p:txBody>
      </p:sp>
      <p:sp>
        <p:nvSpPr>
          <p:cNvPr id="38" name="Google Shape;75;g92b3bf485b_0_0">
            <a:extLst>
              <a:ext uri="{FF2B5EF4-FFF2-40B4-BE49-F238E27FC236}">
                <a16:creationId xmlns:a16="http://schemas.microsoft.com/office/drawing/2014/main" id="{AEB63AFD-E2A3-EF41-A13A-B65CDDF08FCC}"/>
              </a:ext>
            </a:extLst>
          </p:cNvPr>
          <p:cNvSpPr/>
          <p:nvPr/>
        </p:nvSpPr>
        <p:spPr>
          <a:xfrm>
            <a:off x="1371600" y="2726531"/>
            <a:ext cx="2819400" cy="484585"/>
          </a:xfrm>
          <a:prstGeom prst="wedgeRoundRectCallout">
            <a:avLst>
              <a:gd name="adj1" fmla="val 78356"/>
              <a:gd name="adj2" fmla="val 1416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a) is a q-state</a:t>
            </a:r>
          </a:p>
        </p:txBody>
      </p:sp>
      <p:sp>
        <p:nvSpPr>
          <p:cNvPr id="39" name="Google Shape;75;g92b3bf485b_0_0">
            <a:extLst>
              <a:ext uri="{FF2B5EF4-FFF2-40B4-BE49-F238E27FC236}">
                <a16:creationId xmlns:a16="http://schemas.microsoft.com/office/drawing/2014/main" id="{6FEE2049-AA3B-F740-91DA-DD958E8CF453}"/>
              </a:ext>
            </a:extLst>
          </p:cNvPr>
          <p:cNvSpPr/>
          <p:nvPr/>
        </p:nvSpPr>
        <p:spPr>
          <a:xfrm>
            <a:off x="7282977" y="3589338"/>
            <a:ext cx="3668544" cy="1143000"/>
          </a:xfrm>
          <a:prstGeom prst="wedgeRoundRectCallout">
            <a:avLst>
              <a:gd name="adj1" fmla="val -98454"/>
              <a:gd name="adj2" fmla="val 4843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a:t>
            </a:r>
            <a:r>
              <a:rPr lang="en-US" sz="2000" b="1" dirty="0" err="1"/>
              <a:t>s,a,s</a:t>
            </a:r>
            <a:r>
              <a:rPr lang="en-US" sz="2000" b="1" dirty="0"/>
              <a:t>’) is called a transition</a:t>
            </a:r>
          </a:p>
          <a:p>
            <a:pPr algn="ctr">
              <a:buSzPts val="2500"/>
            </a:pPr>
            <a:r>
              <a:rPr lang="en-US" sz="2000" b="1" dirty="0"/>
              <a:t>T(</a:t>
            </a:r>
            <a:r>
              <a:rPr lang="en-US" sz="2000" b="1" dirty="0" err="1"/>
              <a:t>s,a,s</a:t>
            </a:r>
            <a:r>
              <a:rPr lang="en-US" sz="2000" b="1" dirty="0"/>
              <a:t>’) = P(s’|</a:t>
            </a:r>
            <a:r>
              <a:rPr lang="en-US" sz="2000" b="1" dirty="0" err="1"/>
              <a:t>s,a</a:t>
            </a:r>
            <a:r>
              <a:rPr lang="en-US" sz="2000" b="1" dirty="0"/>
              <a:t>)</a:t>
            </a:r>
          </a:p>
          <a:p>
            <a:pPr algn="ctr">
              <a:buSzPts val="2500"/>
            </a:pPr>
            <a:r>
              <a:rPr lang="en-US" sz="2000" b="1" dirty="0"/>
              <a:t>R(</a:t>
            </a:r>
            <a:r>
              <a:rPr lang="en-US" sz="2000" b="1" dirty="0" err="1"/>
              <a:t>s,a,s</a:t>
            </a:r>
            <a:r>
              <a:rPr lang="en-US" sz="2000" b="1" dirty="0"/>
              <a:t>’)</a:t>
            </a:r>
          </a:p>
        </p:txBody>
      </p:sp>
    </p:spTree>
    <p:extLst>
      <p:ext uri="{BB962C8B-B14F-4D97-AF65-F5344CB8AC3E}">
        <p14:creationId xmlns:p14="http://schemas.microsoft.com/office/powerpoint/2010/main" val="1611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
        <p:nvSpPr>
          <p:cNvPr id="65" name="TextBox 64">
            <a:extLst>
              <a:ext uri="{FF2B5EF4-FFF2-40B4-BE49-F238E27FC236}">
                <a16:creationId xmlns:a16="http://schemas.microsoft.com/office/drawing/2014/main" id="{27C2BFD1-7A90-2949-A1E6-FD41AF8AF2D7}"/>
              </a:ext>
            </a:extLst>
          </p:cNvPr>
          <p:cNvSpPr txBox="1"/>
          <p:nvPr/>
        </p:nvSpPr>
        <p:spPr>
          <a:xfrm>
            <a:off x="2552589" y="3269019"/>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6" name="TextBox 65">
            <a:extLst>
              <a:ext uri="{FF2B5EF4-FFF2-40B4-BE49-F238E27FC236}">
                <a16:creationId xmlns:a16="http://schemas.microsoft.com/office/drawing/2014/main" id="{3881C76D-5C19-934F-8D62-EA7E0EE3F9A3}"/>
              </a:ext>
            </a:extLst>
          </p:cNvPr>
          <p:cNvSpPr txBox="1"/>
          <p:nvPr/>
        </p:nvSpPr>
        <p:spPr>
          <a:xfrm>
            <a:off x="6643281" y="326662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7" name="TextBox 66">
            <a:extLst>
              <a:ext uri="{FF2B5EF4-FFF2-40B4-BE49-F238E27FC236}">
                <a16:creationId xmlns:a16="http://schemas.microsoft.com/office/drawing/2014/main" id="{A32B50CF-A742-F94A-9A34-1CD839767954}"/>
              </a:ext>
            </a:extLst>
          </p:cNvPr>
          <p:cNvSpPr txBox="1"/>
          <p:nvPr/>
        </p:nvSpPr>
        <p:spPr>
          <a:xfrm>
            <a:off x="10729366" y="327559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8" name="TextBox 67">
            <a:extLst>
              <a:ext uri="{FF2B5EF4-FFF2-40B4-BE49-F238E27FC236}">
                <a16:creationId xmlns:a16="http://schemas.microsoft.com/office/drawing/2014/main" id="{B973E9BF-7CDE-F244-84DB-6D949E5F7E1E}"/>
              </a:ext>
            </a:extLst>
          </p:cNvPr>
          <p:cNvSpPr txBox="1"/>
          <p:nvPr/>
        </p:nvSpPr>
        <p:spPr>
          <a:xfrm>
            <a:off x="358451"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9" name="TextBox 68">
            <a:extLst>
              <a:ext uri="{FF2B5EF4-FFF2-40B4-BE49-F238E27FC236}">
                <a16:creationId xmlns:a16="http://schemas.microsoft.com/office/drawing/2014/main" id="{A8C7FB56-6018-D346-B551-E6A94D857C25}"/>
              </a:ext>
            </a:extLst>
          </p:cNvPr>
          <p:cNvSpPr txBox="1"/>
          <p:nvPr/>
        </p:nvSpPr>
        <p:spPr>
          <a:xfrm>
            <a:off x="1929280"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0" name="TextBox 69">
            <a:extLst>
              <a:ext uri="{FF2B5EF4-FFF2-40B4-BE49-F238E27FC236}">
                <a16:creationId xmlns:a16="http://schemas.microsoft.com/office/drawing/2014/main" id="{F1470612-B586-914E-AC20-0A5F23836E98}"/>
              </a:ext>
            </a:extLst>
          </p:cNvPr>
          <p:cNvSpPr txBox="1"/>
          <p:nvPr/>
        </p:nvSpPr>
        <p:spPr>
          <a:xfrm>
            <a:off x="4415649"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1" name="TextBox 70">
            <a:extLst>
              <a:ext uri="{FF2B5EF4-FFF2-40B4-BE49-F238E27FC236}">
                <a16:creationId xmlns:a16="http://schemas.microsoft.com/office/drawing/2014/main" id="{40857D38-3372-294E-958F-AA56319983F6}"/>
              </a:ext>
            </a:extLst>
          </p:cNvPr>
          <p:cNvSpPr txBox="1"/>
          <p:nvPr/>
        </p:nvSpPr>
        <p:spPr>
          <a:xfrm>
            <a:off x="5986478"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2" name="TextBox 71">
            <a:extLst>
              <a:ext uri="{FF2B5EF4-FFF2-40B4-BE49-F238E27FC236}">
                <a16:creationId xmlns:a16="http://schemas.microsoft.com/office/drawing/2014/main" id="{54FDF684-ECCC-5E49-83DF-46963DDFE1EF}"/>
              </a:ext>
            </a:extLst>
          </p:cNvPr>
          <p:cNvSpPr txBox="1"/>
          <p:nvPr/>
        </p:nvSpPr>
        <p:spPr>
          <a:xfrm>
            <a:off x="324115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3" name="TextBox 72">
            <a:extLst>
              <a:ext uri="{FF2B5EF4-FFF2-40B4-BE49-F238E27FC236}">
                <a16:creationId xmlns:a16="http://schemas.microsoft.com/office/drawing/2014/main" id="{B5C0393C-6B28-9B49-9CD7-B71A468E4569}"/>
              </a:ext>
            </a:extLst>
          </p:cNvPr>
          <p:cNvSpPr txBox="1"/>
          <p:nvPr/>
        </p:nvSpPr>
        <p:spPr>
          <a:xfrm>
            <a:off x="719059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4" name="TextBox 73">
            <a:extLst>
              <a:ext uri="{FF2B5EF4-FFF2-40B4-BE49-F238E27FC236}">
                <a16:creationId xmlns:a16="http://schemas.microsoft.com/office/drawing/2014/main" id="{8179F7ED-401E-EE45-98FE-63410540845C}"/>
              </a:ext>
            </a:extLst>
          </p:cNvPr>
          <p:cNvSpPr txBox="1"/>
          <p:nvPr/>
        </p:nvSpPr>
        <p:spPr>
          <a:xfrm>
            <a:off x="9839686" y="5848698"/>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5" name="TextBox 74">
            <a:extLst>
              <a:ext uri="{FF2B5EF4-FFF2-40B4-BE49-F238E27FC236}">
                <a16:creationId xmlns:a16="http://schemas.microsoft.com/office/drawing/2014/main" id="{AFD44CAB-3B0F-6F47-9E36-EB328C61E0A4}"/>
              </a:ext>
            </a:extLst>
          </p:cNvPr>
          <p:cNvSpPr txBox="1"/>
          <p:nvPr/>
        </p:nvSpPr>
        <p:spPr>
          <a:xfrm>
            <a:off x="8474086" y="5868322"/>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6" name="TextBox 75">
            <a:extLst>
              <a:ext uri="{FF2B5EF4-FFF2-40B4-BE49-F238E27FC236}">
                <a16:creationId xmlns:a16="http://schemas.microsoft.com/office/drawing/2014/main" id="{2A8044A1-D96C-254E-8CD1-31EFC0CE6539}"/>
              </a:ext>
            </a:extLst>
          </p:cNvPr>
          <p:cNvSpPr txBox="1"/>
          <p:nvPr/>
        </p:nvSpPr>
        <p:spPr>
          <a:xfrm>
            <a:off x="11589234" y="5848698"/>
            <a:ext cx="488630"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-10 </a:t>
            </a:r>
          </a:p>
        </p:txBody>
      </p:sp>
    </p:spTree>
    <p:extLst>
      <p:ext uri="{BB962C8B-B14F-4D97-AF65-F5344CB8AC3E}">
        <p14:creationId xmlns:p14="http://schemas.microsoft.com/office/powerpoint/2010/main" val="1704581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258505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5FCBFE15-4701-BF4F-B908-B4CCD045686A}"/>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a:off x="6435333" y="3426996"/>
            <a:ext cx="1043985" cy="1241006"/>
          </a:xfrm>
          <a:prstGeom prst="rect">
            <a:avLst/>
          </a:prstGeom>
        </p:spPr>
      </p:pic>
    </p:spTree>
    <p:extLst>
      <p:ext uri="{BB962C8B-B14F-4D97-AF65-F5344CB8AC3E}">
        <p14:creationId xmlns:p14="http://schemas.microsoft.com/office/powerpoint/2010/main" val="128891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5719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941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356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sp>
        <p:nvSpPr>
          <p:cNvPr id="358" name="Content Placeholder 357"/>
          <p:cNvSpPr>
            <a:spLocks noGrp="1"/>
          </p:cNvSpPr>
          <p:nvPr>
            <p:ph idx="1"/>
          </p:nvPr>
        </p:nvSpPr>
        <p:spPr>
          <a:xfrm>
            <a:off x="304800" y="1397001"/>
            <a:ext cx="4470400" cy="4729164"/>
          </a:xfrm>
        </p:spPr>
        <p:txBody>
          <a:bodyPr>
            <a:normAutofit/>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38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Time-Limited Values</a:t>
            </a:r>
          </a:p>
        </p:txBody>
      </p:sp>
      <p:sp>
        <p:nvSpPr>
          <p:cNvPr id="3" name="Content Placeholder 2"/>
          <p:cNvSpPr>
            <a:spLocks noGrp="1"/>
          </p:cNvSpPr>
          <p:nvPr>
            <p:ph idx="1"/>
          </p:nvPr>
        </p:nvSpPr>
        <p:spPr>
          <a:xfrm>
            <a:off x="406400" y="1397001"/>
            <a:ext cx="7823200" cy="4729164"/>
          </a:xfrm>
        </p:spPr>
        <p:txBody>
          <a:bodyPr/>
          <a:lstStyle/>
          <a:p>
            <a:r>
              <a:rPr lang="en-US" sz="2400"/>
              <a:t>Key idea: time-limited values</a:t>
            </a:r>
          </a:p>
          <a:p>
            <a:pPr lvl="4"/>
            <a:endParaRPr lang="en-US" sz="1200"/>
          </a:p>
          <a:p>
            <a:r>
              <a:rPr lang="en-US" sz="2400"/>
              <a:t>Define </a:t>
            </a:r>
            <a:r>
              <a:rPr lang="en-US" sz="2400" err="1"/>
              <a:t>V</a:t>
            </a:r>
            <a:r>
              <a:rPr lang="en-US" sz="2400" baseline="-25000" err="1"/>
              <a:t>k</a:t>
            </a:r>
            <a:r>
              <a:rPr lang="en-US" sz="2400"/>
              <a:t>(s) to be the optimal value of s if the game ends in k more time steps</a:t>
            </a:r>
          </a:p>
          <a:p>
            <a:pPr lvl="1"/>
            <a:r>
              <a:rPr lang="en-US" sz="2000"/>
              <a:t>Equivalently, it’s what a depth-k </a:t>
            </a:r>
            <a:r>
              <a:rPr lang="en-US" sz="2000" err="1"/>
              <a:t>expectimax</a:t>
            </a:r>
            <a:r>
              <a:rPr lang="en-US" sz="2000"/>
              <a:t> would give from s</a:t>
            </a:r>
          </a:p>
          <a:p>
            <a:endParaRPr lang="en-US" sz="240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17491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9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 Iteration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3829168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35039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290262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303816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3E9E5D52-77F2-8E43-8B84-FCEC0E311185}"/>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5" name="Picture 64">
            <a:extLst>
              <a:ext uri="{FF2B5EF4-FFF2-40B4-BE49-F238E27FC236}">
                <a16:creationId xmlns:a16="http://schemas.microsoft.com/office/drawing/2014/main" id="{8845B4C2-BFCC-E64F-A58B-1F283678F0C4}"/>
              </a:ext>
            </a:extLst>
          </p:cNvPr>
          <p:cNvPicPr>
            <a:picLocks noChangeAspect="1"/>
          </p:cNvPicPr>
          <p:nvPr/>
        </p:nvPicPr>
        <p:blipFill>
          <a:blip r:embed="rId7"/>
          <a:stretch>
            <a:fillRect/>
          </a:stretch>
        </p:blipFill>
        <p:spPr>
          <a:xfrm>
            <a:off x="6416826" y="2191312"/>
            <a:ext cx="1043985" cy="1241006"/>
          </a:xfrm>
          <a:prstGeom prst="rect">
            <a:avLst/>
          </a:prstGeom>
        </p:spPr>
      </p:pic>
    </p:spTree>
    <p:extLst>
      <p:ext uri="{BB962C8B-B14F-4D97-AF65-F5344CB8AC3E}">
        <p14:creationId xmlns:p14="http://schemas.microsoft.com/office/powerpoint/2010/main" val="274964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865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3542206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5248656"/>
          </a:xfrm>
        </p:spPr>
        <p:txBody>
          <a:bodyPr>
            <a:normAutofit fontScale="92500" lnSpcReduction="10000"/>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7840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270121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3262203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18794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833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12062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08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normAutofit fontScale="92500" lnSpcReduction="20000"/>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489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3712E27-AF7B-2B4D-A18D-D9C5E7ED6780}"/>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9157C651-5D9D-BB48-AC50-672FBF0F1BDA}"/>
              </a:ext>
            </a:extLst>
          </p:cNvPr>
          <p:cNvPicPr>
            <a:picLocks noChangeAspect="1"/>
          </p:cNvPicPr>
          <p:nvPr/>
        </p:nvPicPr>
        <p:blipFill>
          <a:blip r:embed="rId7"/>
          <a:stretch>
            <a:fillRect/>
          </a:stretch>
        </p:blipFill>
        <p:spPr>
          <a:xfrm rot="5400000">
            <a:off x="7652884" y="2181674"/>
            <a:ext cx="1043985" cy="1241006"/>
          </a:xfrm>
          <a:prstGeom prst="rect">
            <a:avLst/>
          </a:prstGeom>
        </p:spPr>
      </p:pic>
    </p:spTree>
    <p:extLst>
      <p:ext uri="{BB962C8B-B14F-4D97-AF65-F5344CB8AC3E}">
        <p14:creationId xmlns:p14="http://schemas.microsoft.com/office/powerpoint/2010/main" val="259001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388584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372875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47358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3599454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040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tretch>
            <a:fillRect/>
          </a:stretch>
        </p:blipFill>
        <p:spPr>
          <a:xfrm>
            <a:off x="1580507" y="1253134"/>
            <a:ext cx="4345010" cy="427999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tretch>
            <a:fillRect/>
          </a:stretch>
        </p:blipFill>
        <p:spPr>
          <a:xfrm>
            <a:off x="6266485" y="1253134"/>
            <a:ext cx="4367122" cy="4279997"/>
          </a:xfrm>
          <a:prstGeom prst="rect">
            <a:avLst/>
          </a:prstGeom>
        </p:spPr>
      </p:pic>
    </p:spTree>
    <p:extLst>
      <p:ext uri="{BB962C8B-B14F-4D97-AF65-F5344CB8AC3E}">
        <p14:creationId xmlns:p14="http://schemas.microsoft.com/office/powerpoint/2010/main" val="1937637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1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3134"/>
            <a:ext cx="4356037" cy="4279997"/>
          </a:xfrm>
          <a:prstGeom prst="rect">
            <a:avLst/>
          </a:prstGeom>
        </p:spPr>
      </p:pic>
    </p:spTree>
    <p:extLst>
      <p:ext uri="{BB962C8B-B14F-4D97-AF65-F5344CB8AC3E}">
        <p14:creationId xmlns:p14="http://schemas.microsoft.com/office/powerpoint/2010/main" val="530038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09"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7" cy="4269132"/>
          </a:xfrm>
          <a:prstGeom prst="rect">
            <a:avLst/>
          </a:prstGeom>
        </p:spPr>
      </p:pic>
    </p:spTree>
    <p:extLst>
      <p:ext uri="{BB962C8B-B14F-4D97-AF65-F5344CB8AC3E}">
        <p14:creationId xmlns:p14="http://schemas.microsoft.com/office/powerpoint/2010/main" val="1448367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63970"/>
            <a:ext cx="433398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2"/>
          </a:xfrm>
          <a:prstGeom prst="rect">
            <a:avLst/>
          </a:prstGeom>
        </p:spPr>
      </p:pic>
    </p:spTree>
    <p:extLst>
      <p:ext uri="{BB962C8B-B14F-4D97-AF65-F5344CB8AC3E}">
        <p14:creationId xmlns:p14="http://schemas.microsoft.com/office/powerpoint/2010/main" val="12561220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74779"/>
            <a:ext cx="433398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1"/>
          </a:xfrm>
          <a:prstGeom prst="rect">
            <a:avLst/>
          </a:prstGeom>
        </p:spPr>
      </p:pic>
    </p:spTree>
    <p:extLst>
      <p:ext uri="{BB962C8B-B14F-4D97-AF65-F5344CB8AC3E}">
        <p14:creationId xmlns:p14="http://schemas.microsoft.com/office/powerpoint/2010/main" val="3507711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7EF6AE24-9B5D-5F48-93E7-14DA4A52C25B}"/>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rot="5400000">
            <a:off x="8898550" y="2263436"/>
            <a:ext cx="1043985" cy="1241006"/>
          </a:xfrm>
          <a:prstGeom prst="rect">
            <a:avLst/>
          </a:prstGeom>
        </p:spPr>
      </p:pic>
    </p:spTree>
    <p:extLst>
      <p:ext uri="{BB962C8B-B14F-4D97-AF65-F5344CB8AC3E}">
        <p14:creationId xmlns:p14="http://schemas.microsoft.com/office/powerpoint/2010/main" val="316710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74779"/>
            <a:ext cx="432295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5" cy="4269131"/>
          </a:xfrm>
          <a:prstGeom prst="rect">
            <a:avLst/>
          </a:prstGeom>
        </p:spPr>
      </p:pic>
    </p:spTree>
    <p:extLst>
      <p:ext uri="{BB962C8B-B14F-4D97-AF65-F5344CB8AC3E}">
        <p14:creationId xmlns:p14="http://schemas.microsoft.com/office/powerpoint/2010/main" val="38541321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80170"/>
            <a:ext cx="4322950"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58566"/>
            <a:ext cx="4333978" cy="4269131"/>
          </a:xfrm>
          <a:prstGeom prst="rect">
            <a:avLst/>
          </a:prstGeom>
        </p:spPr>
      </p:pic>
    </p:spTree>
    <p:extLst>
      <p:ext uri="{BB962C8B-B14F-4D97-AF65-F5344CB8AC3E}">
        <p14:creationId xmlns:p14="http://schemas.microsoft.com/office/powerpoint/2010/main" val="3463996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69374"/>
            <a:ext cx="4333978" cy="4247514"/>
          </a:xfrm>
          <a:prstGeom prst="rect">
            <a:avLst/>
          </a:prstGeom>
        </p:spPr>
      </p:pic>
    </p:spTree>
    <p:extLst>
      <p:ext uri="{BB962C8B-B14F-4D97-AF65-F5344CB8AC3E}">
        <p14:creationId xmlns:p14="http://schemas.microsoft.com/office/powerpoint/2010/main" val="10616571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4"/>
          </a:xfrm>
          <a:prstGeom prst="rect">
            <a:avLst/>
          </a:prstGeom>
        </p:spPr>
      </p:pic>
    </p:spTree>
    <p:extLst>
      <p:ext uri="{BB962C8B-B14F-4D97-AF65-F5344CB8AC3E}">
        <p14:creationId xmlns:p14="http://schemas.microsoft.com/office/powerpoint/2010/main" val="14540898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80170"/>
            <a:ext cx="4290115"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3"/>
          </a:xfrm>
          <a:prstGeom prst="rect">
            <a:avLst/>
          </a:prstGeom>
        </p:spPr>
      </p:pic>
    </p:spTree>
    <p:extLst>
      <p:ext uri="{BB962C8B-B14F-4D97-AF65-F5344CB8AC3E}">
        <p14:creationId xmlns:p14="http://schemas.microsoft.com/office/powerpoint/2010/main" val="2922628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90869"/>
            <a:ext cx="4290115"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3" cy="4236760"/>
          </a:xfrm>
          <a:prstGeom prst="rect">
            <a:avLst/>
          </a:prstGeom>
        </p:spPr>
      </p:pic>
    </p:spTree>
    <p:extLst>
      <p:ext uri="{BB962C8B-B14F-4D97-AF65-F5344CB8AC3E}">
        <p14:creationId xmlns:p14="http://schemas.microsoft.com/office/powerpoint/2010/main" val="26005608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13397" y="1290869"/>
            <a:ext cx="4279226"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2" cy="4236760"/>
          </a:xfrm>
          <a:prstGeom prst="rect">
            <a:avLst/>
          </a:prstGeom>
        </p:spPr>
      </p:pic>
    </p:spTree>
    <p:extLst>
      <p:ext uri="{BB962C8B-B14F-4D97-AF65-F5344CB8AC3E}">
        <p14:creationId xmlns:p14="http://schemas.microsoft.com/office/powerpoint/2010/main" val="3842888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6391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42827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6122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0.32768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98061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normAutofit lnSpcReduction="10000"/>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6719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42890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18BC26-25BA-4842-8A94-4B1E02815881}"/>
              </a:ext>
            </a:extLst>
          </p:cNvPr>
          <p:cNvPicPr>
            <a:picLocks noChangeAspect="1"/>
          </p:cNvPicPr>
          <p:nvPr/>
        </p:nvPicPr>
        <p:blipFill>
          <a:blip r:embed="rId2"/>
          <a:stretch>
            <a:fillRect/>
          </a:stretch>
        </p:blipFill>
        <p:spPr>
          <a:xfrm>
            <a:off x="0" y="1135789"/>
            <a:ext cx="11508757" cy="4891221"/>
          </a:xfrm>
          <a:prstGeom prst="rect">
            <a:avLst/>
          </a:prstGeom>
          <a:noFill/>
        </p:spPr>
      </p:pic>
      <p:sp>
        <p:nvSpPr>
          <p:cNvPr id="5" name="AutoShape 4" descr="Millenium Falcon jump to Hyperspace by KartunisGandum on DeviantArt">
            <a:extLst>
              <a:ext uri="{FF2B5EF4-FFF2-40B4-BE49-F238E27FC236}">
                <a16:creationId xmlns:a16="http://schemas.microsoft.com/office/drawing/2014/main" id="{429ADA44-C575-C043-B0B7-FE813A1F6E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4692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527A-AC0A-E047-9034-5975F5EB8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2462BB-0425-EA41-8AE1-08C781D297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918696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01" name="Google Shape;301;p17"/>
          <p:cNvSpPr txBox="1">
            <a:spLocks noGrp="1"/>
          </p:cNvSpPr>
          <p:nvPr>
            <p:ph type="body" idx="1"/>
          </p:nvPr>
        </p:nvSpPr>
        <p:spPr>
          <a:xfrm>
            <a:off x="406400" y="1397001"/>
            <a:ext cx="58420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3200"/>
              <a:buChar char="▪"/>
            </a:pPr>
            <a:r>
              <a:rPr lang="en-US"/>
              <a:t>Read Chapter 16 of the textbook (sections 16.1-16.3)</a:t>
            </a:r>
            <a:endParaRPr/>
          </a:p>
        </p:txBody>
      </p:sp>
      <p:pic>
        <p:nvPicPr>
          <p:cNvPr id="302" name="Google Shape;302;p17" descr="Russell &amp; Norvig, Artificial Intelligence: A Modern Approach, 4th Edition |  Pearson"/>
          <p:cNvPicPr preferRelativeResize="0"/>
          <p:nvPr/>
        </p:nvPicPr>
        <p:blipFill rotWithShape="1">
          <a:blip r:embed="rId3">
            <a:alphaModFix/>
          </a:blip>
          <a:srcRect/>
          <a:stretch/>
        </p:blipFill>
        <p:spPr>
          <a:xfrm>
            <a:off x="7162800" y="1397001"/>
            <a:ext cx="3913099" cy="4953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Maximum Expected Utility</a:t>
            </a:r>
            <a:endParaRPr/>
          </a:p>
        </p:txBody>
      </p:sp>
      <p:sp>
        <p:nvSpPr>
          <p:cNvPr id="309" name="Google Shape;309;p18"/>
          <p:cNvSpPr txBox="1">
            <a:spLocks noGrp="1"/>
          </p:cNvSpPr>
          <p:nvPr>
            <p:ph type="body" idx="1"/>
          </p:nvPr>
        </p:nvSpPr>
        <p:spPr>
          <a:xfrm>
            <a:off x="304800" y="1752600"/>
            <a:ext cx="11582400" cy="339447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a:t>Why should we average utilities?  Why not minimax?</a:t>
            </a:r>
            <a:endParaRPr/>
          </a:p>
          <a:p>
            <a:pPr marL="342882" lvl="0" indent="-203182" algn="l" rtl="0">
              <a:lnSpc>
                <a:spcPct val="90000"/>
              </a:lnSpc>
              <a:spcBef>
                <a:spcPts val="440"/>
              </a:spcBef>
              <a:spcAft>
                <a:spcPts val="0"/>
              </a:spcAft>
              <a:buSzPts val="2200"/>
              <a:buNone/>
            </a:pPr>
            <a:endParaRPr sz="2200"/>
          </a:p>
          <a:p>
            <a:pPr marL="342882" lvl="0" indent="-342882" algn="l" rtl="0">
              <a:lnSpc>
                <a:spcPct val="90000"/>
              </a:lnSpc>
              <a:spcBef>
                <a:spcPts val="440"/>
              </a:spcBef>
              <a:spcAft>
                <a:spcPts val="0"/>
              </a:spcAft>
              <a:buSzPts val="2200"/>
              <a:buChar char="▪"/>
            </a:pPr>
            <a:r>
              <a:rPr lang="en-US" sz="2200"/>
              <a:t>Principle of maximum expected utility:</a:t>
            </a:r>
            <a:endParaRPr/>
          </a:p>
          <a:p>
            <a:pPr marL="742913" lvl="1" indent="-285736" algn="l" rtl="0">
              <a:lnSpc>
                <a:spcPct val="90000"/>
              </a:lnSpc>
              <a:spcBef>
                <a:spcPts val="440"/>
              </a:spcBef>
              <a:spcAft>
                <a:spcPts val="0"/>
              </a:spcAft>
              <a:buSzPts val="2200"/>
              <a:buChar char="▪"/>
            </a:pPr>
            <a:r>
              <a:rPr lang="en-US" sz="2200"/>
              <a:t>A rational agent should choose the action that </a:t>
            </a:r>
            <a:r>
              <a:rPr lang="en-US" sz="2200">
                <a:solidFill>
                  <a:srgbClr val="CC0000"/>
                </a:solidFill>
              </a:rPr>
              <a:t>maximizes its expected utility, given its knowledge</a:t>
            </a:r>
            <a:endParaRPr sz="2200"/>
          </a:p>
          <a:p>
            <a:pPr marL="342882" lvl="0" indent="-342882" algn="l" rtl="0">
              <a:spcBef>
                <a:spcPts val="440"/>
              </a:spcBef>
              <a:spcAft>
                <a:spcPts val="0"/>
              </a:spcAft>
              <a:buSzPts val="2200"/>
              <a:buChar char="▪"/>
            </a:pPr>
            <a:r>
              <a:rPr lang="en-US" sz="2200"/>
              <a:t>Questions:</a:t>
            </a:r>
            <a:endParaRPr/>
          </a:p>
          <a:p>
            <a:pPr marL="742913" lvl="1" indent="-285736" algn="l" rtl="0">
              <a:spcBef>
                <a:spcPts val="440"/>
              </a:spcBef>
              <a:spcAft>
                <a:spcPts val="0"/>
              </a:spcAft>
              <a:buSzPts val="2200"/>
              <a:buChar char="▪"/>
            </a:pPr>
            <a:r>
              <a:rPr lang="en-US" sz="2200"/>
              <a:t>Where do utilities come from?</a:t>
            </a:r>
            <a:endParaRPr/>
          </a:p>
          <a:p>
            <a:pPr marL="742913" lvl="1" indent="-285736" algn="l" rtl="0">
              <a:spcBef>
                <a:spcPts val="440"/>
              </a:spcBef>
              <a:spcAft>
                <a:spcPts val="0"/>
              </a:spcAft>
              <a:buSzPts val="2200"/>
              <a:buChar char="▪"/>
            </a:pPr>
            <a:r>
              <a:rPr lang="en-US" sz="2200"/>
              <a:t>How do we know such utilities even exist?</a:t>
            </a:r>
            <a:endParaRPr/>
          </a:p>
          <a:p>
            <a:pPr marL="742913" lvl="1" indent="-285736" algn="l" rtl="0">
              <a:spcBef>
                <a:spcPts val="440"/>
              </a:spcBef>
              <a:spcAft>
                <a:spcPts val="0"/>
              </a:spcAft>
              <a:buSzPts val="2200"/>
              <a:buChar char="▪"/>
            </a:pPr>
            <a:r>
              <a:rPr lang="en-US" sz="2200"/>
              <a:t>How do we know that averaging even makes sense?</a:t>
            </a:r>
            <a:endParaRPr/>
          </a:p>
          <a:p>
            <a:pPr marL="742913" lvl="1" indent="-285736" algn="l" rtl="0">
              <a:spcBef>
                <a:spcPts val="440"/>
              </a:spcBef>
              <a:spcAft>
                <a:spcPts val="0"/>
              </a:spcAft>
              <a:buSzPts val="2200"/>
              <a:buChar char="▪"/>
            </a:pPr>
            <a:r>
              <a:rPr lang="en-US" sz="2200"/>
              <a:t>What if our behavior (preferences) can’t be described by utilities?</a:t>
            </a:r>
            <a:endParaRPr/>
          </a:p>
          <a:p>
            <a:pPr marL="342882" lvl="0" indent="-203182" algn="l" rtl="0">
              <a:lnSpc>
                <a:spcPct val="90000"/>
              </a:lnSpc>
              <a:spcBef>
                <a:spcPts val="440"/>
              </a:spcBef>
              <a:spcAft>
                <a:spcPts val="0"/>
              </a:spcAft>
              <a:buSzPts val="2200"/>
              <a:buNone/>
            </a:pPr>
            <a:endParaRPr sz="22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19"/>
          <p:cNvGrpSpPr/>
          <p:nvPr/>
        </p:nvGrpSpPr>
        <p:grpSpPr>
          <a:xfrm>
            <a:off x="3581400" y="2668464"/>
            <a:ext cx="4914900" cy="290148"/>
            <a:chOff x="2743200" y="2414952"/>
            <a:chExt cx="6553200" cy="386864"/>
          </a:xfrm>
        </p:grpSpPr>
        <p:sp>
          <p:nvSpPr>
            <p:cNvPr id="316" name="Google Shape;316;p19"/>
            <p:cNvSpPr/>
            <p:nvPr/>
          </p:nvSpPr>
          <p:spPr>
            <a:xfrm rot="10800000">
              <a:off x="2743200" y="2414952"/>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9"/>
            <p:cNvSpPr/>
            <p:nvPr/>
          </p:nvSpPr>
          <p:spPr>
            <a:xfrm rot="10800000">
              <a:off x="44196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9"/>
            <p:cNvSpPr/>
            <p:nvPr/>
          </p:nvSpPr>
          <p:spPr>
            <a:xfrm rot="10800000">
              <a:off x="71628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9"/>
            <p:cNvSpPr/>
            <p:nvPr/>
          </p:nvSpPr>
          <p:spPr>
            <a:xfrm rot="10800000">
              <a:off x="8820150" y="2420816"/>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0" name="Google Shape;320;p1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What Utilities to Use?</a:t>
            </a:r>
            <a:endParaRPr/>
          </a:p>
        </p:txBody>
      </p:sp>
      <p:sp>
        <p:nvSpPr>
          <p:cNvPr id="321" name="Google Shape;321;p19"/>
          <p:cNvSpPr txBox="1">
            <a:spLocks noGrp="1"/>
          </p:cNvSpPr>
          <p:nvPr>
            <p:ph type="body" idx="1"/>
          </p:nvPr>
        </p:nvSpPr>
        <p:spPr>
          <a:xfrm>
            <a:off x="1109662" y="4054476"/>
            <a:ext cx="10015538" cy="234632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For worst-case minimax reasoning, terminal function scale doesn’t matter</a:t>
            </a:r>
            <a:endParaRPr/>
          </a:p>
          <a:p>
            <a:pPr marL="742913" lvl="1" indent="-285736" algn="l" rtl="0">
              <a:spcBef>
                <a:spcPts val="440"/>
              </a:spcBef>
              <a:spcAft>
                <a:spcPts val="0"/>
              </a:spcAft>
              <a:buSzPts val="2200"/>
              <a:buChar char="▪"/>
            </a:pPr>
            <a:r>
              <a:rPr lang="en-US" sz="2200"/>
              <a:t>We just want better states to have higher evaluations (get the ordering right)</a:t>
            </a:r>
            <a:endParaRPr/>
          </a:p>
          <a:p>
            <a:pPr marL="742913" lvl="1" indent="-285736" algn="l" rtl="0">
              <a:spcBef>
                <a:spcPts val="440"/>
              </a:spcBef>
              <a:spcAft>
                <a:spcPts val="0"/>
              </a:spcAft>
              <a:buSzPts val="2200"/>
              <a:buChar char="▪"/>
            </a:pPr>
            <a:r>
              <a:rPr lang="en-US" sz="2200"/>
              <a:t>We call this </a:t>
            </a:r>
            <a:r>
              <a:rPr lang="en-US" sz="2200">
                <a:solidFill>
                  <a:srgbClr val="C00000"/>
                </a:solidFill>
              </a:rPr>
              <a:t>insensitivity to monotonic transformations</a:t>
            </a:r>
            <a:endParaRPr/>
          </a:p>
          <a:p>
            <a:pPr marL="1142942" lvl="2" indent="-88888" algn="l" rtl="0">
              <a:spcBef>
                <a:spcPts val="440"/>
              </a:spcBef>
              <a:spcAft>
                <a:spcPts val="0"/>
              </a:spcAft>
              <a:buSzPts val="2200"/>
              <a:buNone/>
            </a:pPr>
            <a:endParaRPr sz="2200"/>
          </a:p>
          <a:p>
            <a:pPr marL="342882" lvl="0" indent="-342882" algn="l" rtl="0">
              <a:spcBef>
                <a:spcPts val="440"/>
              </a:spcBef>
              <a:spcAft>
                <a:spcPts val="0"/>
              </a:spcAft>
              <a:buSzPts val="2200"/>
              <a:buChar char="▪"/>
            </a:pPr>
            <a:r>
              <a:rPr lang="en-US" sz="2200"/>
              <a:t>For average-case expectimax reasoning, we need </a:t>
            </a:r>
            <a:r>
              <a:rPr lang="en-US" sz="2200" i="1"/>
              <a:t>magnitudes</a:t>
            </a:r>
            <a:r>
              <a:rPr lang="en-US" sz="2200"/>
              <a:t> to be meaningful</a:t>
            </a:r>
            <a:endParaRPr/>
          </a:p>
        </p:txBody>
      </p:sp>
      <p:cxnSp>
        <p:nvCxnSpPr>
          <p:cNvPr id="322" name="Google Shape;322;p19"/>
          <p:cNvCxnSpPr>
            <a:cxnSpLocks/>
            <a:stCxn id="323" idx="4"/>
            <a:endCxn id="324" idx="0"/>
          </p:cNvCxnSpPr>
          <p:nvPr/>
        </p:nvCxnSpPr>
        <p:spPr>
          <a:xfrm>
            <a:off x="3759995" y="2971801"/>
            <a:ext cx="144379" cy="185737"/>
          </a:xfrm>
          <a:prstGeom prst="straightConnector1">
            <a:avLst/>
          </a:prstGeom>
          <a:noFill/>
          <a:ln w="9525" cap="flat" cmpd="sng">
            <a:solidFill>
              <a:schemeClr val="dk1"/>
            </a:solidFill>
            <a:prstDash val="solid"/>
            <a:round/>
            <a:headEnd type="none" w="med" len="med"/>
            <a:tailEnd type="triangle" w="med" len="med"/>
          </a:ln>
        </p:spPr>
      </p:cxnSp>
      <p:sp>
        <p:nvSpPr>
          <p:cNvPr id="325" name="Google Shape;325;p19"/>
          <p:cNvSpPr/>
          <p:nvPr/>
        </p:nvSpPr>
        <p:spPr>
          <a:xfrm>
            <a:off x="3026979" y="3157538"/>
            <a:ext cx="45851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24" name="Google Shape;324;p19"/>
          <p:cNvSpPr/>
          <p:nvPr/>
        </p:nvSpPr>
        <p:spPr>
          <a:xfrm>
            <a:off x="3598698" y="3157538"/>
            <a:ext cx="61135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a:t>
            </a:r>
            <a:endParaRPr/>
          </a:p>
        </p:txBody>
      </p:sp>
      <p:cxnSp>
        <p:nvCxnSpPr>
          <p:cNvPr id="326" name="Google Shape;326;p19"/>
          <p:cNvCxnSpPr>
            <a:cxnSpLocks/>
            <a:stCxn id="323" idx="4"/>
            <a:endCxn id="325" idx="0"/>
          </p:cNvCxnSpPr>
          <p:nvPr/>
        </p:nvCxnSpPr>
        <p:spPr>
          <a:xfrm flipH="1">
            <a:off x="3256236" y="2971801"/>
            <a:ext cx="503759" cy="185737"/>
          </a:xfrm>
          <a:prstGeom prst="straightConnector1">
            <a:avLst/>
          </a:prstGeom>
          <a:noFill/>
          <a:ln w="9525" cap="flat" cmpd="sng">
            <a:solidFill>
              <a:schemeClr val="dk1"/>
            </a:solidFill>
            <a:prstDash val="solid"/>
            <a:round/>
            <a:headEnd type="none" w="med" len="med"/>
            <a:tailEnd type="triangle" w="med" len="med"/>
          </a:ln>
        </p:spPr>
      </p:cxnSp>
      <p:cxnSp>
        <p:nvCxnSpPr>
          <p:cNvPr id="327" name="Google Shape;327;p19"/>
          <p:cNvCxnSpPr>
            <a:cxnSpLocks/>
            <a:stCxn id="328" idx="4"/>
            <a:endCxn id="329" idx="0"/>
          </p:cNvCxnSpPr>
          <p:nvPr/>
        </p:nvCxnSpPr>
        <p:spPr>
          <a:xfrm>
            <a:off x="5017295" y="2957513"/>
            <a:ext cx="256159" cy="185737"/>
          </a:xfrm>
          <a:prstGeom prst="straightConnector1">
            <a:avLst/>
          </a:prstGeom>
          <a:noFill/>
          <a:ln w="9525" cap="flat" cmpd="sng">
            <a:solidFill>
              <a:schemeClr val="dk1"/>
            </a:solidFill>
            <a:prstDash val="solid"/>
            <a:round/>
            <a:headEnd type="none" w="med" len="med"/>
            <a:tailEnd type="triangle" w="med" len="med"/>
          </a:ln>
        </p:spPr>
      </p:cxnSp>
      <p:sp>
        <p:nvSpPr>
          <p:cNvPr id="330" name="Google Shape;330;p19"/>
          <p:cNvSpPr/>
          <p:nvPr/>
        </p:nvSpPr>
        <p:spPr>
          <a:xfrm>
            <a:off x="4418067" y="3143250"/>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20</a:t>
            </a:r>
            <a:endParaRPr/>
          </a:p>
        </p:txBody>
      </p:sp>
      <p:sp>
        <p:nvSpPr>
          <p:cNvPr id="329" name="Google Shape;329;p19"/>
          <p:cNvSpPr/>
          <p:nvPr/>
        </p:nvSpPr>
        <p:spPr>
          <a:xfrm>
            <a:off x="5005987" y="3143250"/>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30</a:t>
            </a:r>
            <a:endParaRPr dirty="0"/>
          </a:p>
        </p:txBody>
      </p:sp>
      <p:cxnSp>
        <p:nvCxnSpPr>
          <p:cNvPr id="331" name="Google Shape;331;p19"/>
          <p:cNvCxnSpPr>
            <a:cxnSpLocks/>
            <a:stCxn id="328" idx="4"/>
            <a:endCxn id="330" idx="0"/>
          </p:cNvCxnSpPr>
          <p:nvPr/>
        </p:nvCxnSpPr>
        <p:spPr>
          <a:xfrm flipH="1">
            <a:off x="4685534" y="2957513"/>
            <a:ext cx="331761" cy="185737"/>
          </a:xfrm>
          <a:prstGeom prst="straightConnector1">
            <a:avLst/>
          </a:prstGeom>
          <a:noFill/>
          <a:ln w="9525" cap="flat" cmpd="sng">
            <a:solidFill>
              <a:schemeClr val="dk1"/>
            </a:solidFill>
            <a:prstDash val="solid"/>
            <a:round/>
            <a:headEnd type="none" w="med" len="med"/>
            <a:tailEnd type="triangle" w="med" len="med"/>
          </a:ln>
        </p:spPr>
      </p:cxnSp>
      <p:cxnSp>
        <p:nvCxnSpPr>
          <p:cNvPr id="332" name="Google Shape;332;p19"/>
          <p:cNvCxnSpPr>
            <a:stCxn id="333" idx="3"/>
            <a:endCxn id="328" idx="0"/>
          </p:cNvCxnSpPr>
          <p:nvPr/>
        </p:nvCxnSpPr>
        <p:spPr>
          <a:xfrm>
            <a:off x="4381500" y="2457450"/>
            <a:ext cx="635700" cy="171300"/>
          </a:xfrm>
          <a:prstGeom prst="straightConnector1">
            <a:avLst/>
          </a:prstGeom>
          <a:noFill/>
          <a:ln w="12700" cap="flat" cmpd="sng">
            <a:solidFill>
              <a:schemeClr val="dk1"/>
            </a:solidFill>
            <a:prstDash val="solid"/>
            <a:round/>
            <a:headEnd type="none" w="med" len="med"/>
            <a:tailEnd type="triangle" w="med" len="med"/>
          </a:ln>
        </p:spPr>
      </p:cxnSp>
      <p:cxnSp>
        <p:nvCxnSpPr>
          <p:cNvPr id="334" name="Google Shape;334;p19"/>
          <p:cNvCxnSpPr>
            <a:stCxn id="333" idx="3"/>
            <a:endCxn id="323" idx="0"/>
          </p:cNvCxnSpPr>
          <p:nvPr/>
        </p:nvCxnSpPr>
        <p:spPr>
          <a:xfrm flipH="1">
            <a:off x="3759900" y="2457450"/>
            <a:ext cx="621600" cy="185700"/>
          </a:xfrm>
          <a:prstGeom prst="straightConnector1">
            <a:avLst/>
          </a:prstGeom>
          <a:noFill/>
          <a:ln w="9525" cap="flat" cmpd="sng">
            <a:solidFill>
              <a:schemeClr val="dk1"/>
            </a:solidFill>
            <a:prstDash val="solid"/>
            <a:round/>
            <a:headEnd type="none" w="med" len="med"/>
            <a:tailEnd type="triangle" w="med" len="med"/>
          </a:ln>
        </p:spPr>
      </p:cxnSp>
      <p:sp>
        <p:nvSpPr>
          <p:cNvPr id="333" name="Google Shape;333;p19"/>
          <p:cNvSpPr/>
          <p:nvPr/>
        </p:nvSpPr>
        <p:spPr>
          <a:xfrm>
            <a:off x="4210050" y="2171700"/>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335;p19"/>
          <p:cNvSpPr/>
          <p:nvPr/>
        </p:nvSpPr>
        <p:spPr>
          <a:xfrm>
            <a:off x="5767388" y="3086100"/>
            <a:ext cx="700087" cy="400050"/>
          </a:xfrm>
          <a:prstGeom prst="rightArrow">
            <a:avLst>
              <a:gd name="adj1" fmla="val 100000"/>
              <a:gd name="adj2" fmla="val 26972"/>
            </a:avLst>
          </a:prstGeom>
          <a:solidFill>
            <a:schemeClr val="lt1"/>
          </a:solidFill>
          <a:ln w="25400" cap="flat" cmpd="sng">
            <a:solidFill>
              <a:schemeClr val="accent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x</a:t>
            </a:r>
            <a:r>
              <a:rPr lang="en-US" sz="1800" baseline="30000">
                <a:solidFill>
                  <a:schemeClr val="dk1"/>
                </a:solidFill>
                <a:latin typeface="Calibri"/>
                <a:ea typeface="Calibri"/>
                <a:cs typeface="Calibri"/>
                <a:sym typeface="Calibri"/>
              </a:rPr>
              <a:t>2</a:t>
            </a:r>
            <a:endParaRPr/>
          </a:p>
        </p:txBody>
      </p:sp>
      <p:cxnSp>
        <p:nvCxnSpPr>
          <p:cNvPr id="336" name="Google Shape;336;p19"/>
          <p:cNvCxnSpPr>
            <a:cxnSpLocks/>
            <a:stCxn id="337" idx="4"/>
            <a:endCxn id="338" idx="0"/>
          </p:cNvCxnSpPr>
          <p:nvPr/>
        </p:nvCxnSpPr>
        <p:spPr>
          <a:xfrm>
            <a:off x="7074695" y="2971801"/>
            <a:ext cx="326183" cy="185737"/>
          </a:xfrm>
          <a:prstGeom prst="straightConnector1">
            <a:avLst/>
          </a:prstGeom>
          <a:noFill/>
          <a:ln w="9525" cap="flat" cmpd="sng">
            <a:solidFill>
              <a:schemeClr val="dk1"/>
            </a:solidFill>
            <a:prstDash val="solid"/>
            <a:round/>
            <a:headEnd type="none" w="med" len="med"/>
            <a:tailEnd type="triangle" w="med" len="med"/>
          </a:ln>
        </p:spPr>
      </p:cxnSp>
      <p:sp>
        <p:nvSpPr>
          <p:cNvPr id="339" name="Google Shape;339;p19"/>
          <p:cNvSpPr/>
          <p:nvPr/>
        </p:nvSpPr>
        <p:spPr>
          <a:xfrm>
            <a:off x="6530870" y="3157538"/>
            <a:ext cx="49999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38" name="Google Shape;338;p19"/>
          <p:cNvSpPr/>
          <p:nvPr/>
        </p:nvSpPr>
        <p:spPr>
          <a:xfrm>
            <a:off x="7067550" y="3157538"/>
            <a:ext cx="666656"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1600</a:t>
            </a:r>
            <a:endParaRPr dirty="0"/>
          </a:p>
        </p:txBody>
      </p:sp>
      <p:cxnSp>
        <p:nvCxnSpPr>
          <p:cNvPr id="340" name="Google Shape;340;p19"/>
          <p:cNvCxnSpPr>
            <a:cxnSpLocks/>
            <a:stCxn id="337" idx="4"/>
            <a:endCxn id="339" idx="0"/>
          </p:cNvCxnSpPr>
          <p:nvPr/>
        </p:nvCxnSpPr>
        <p:spPr>
          <a:xfrm flipH="1">
            <a:off x="6780866" y="2971801"/>
            <a:ext cx="293829" cy="185737"/>
          </a:xfrm>
          <a:prstGeom prst="straightConnector1">
            <a:avLst/>
          </a:prstGeom>
          <a:noFill/>
          <a:ln w="9525" cap="flat" cmpd="sng">
            <a:solidFill>
              <a:schemeClr val="dk1"/>
            </a:solidFill>
            <a:prstDash val="solid"/>
            <a:round/>
            <a:headEnd type="none" w="med" len="med"/>
            <a:tailEnd type="triangle" w="med" len="med"/>
          </a:ln>
        </p:spPr>
      </p:cxnSp>
      <p:cxnSp>
        <p:nvCxnSpPr>
          <p:cNvPr id="341" name="Google Shape;341;p19"/>
          <p:cNvCxnSpPr>
            <a:cxnSpLocks/>
            <a:stCxn id="342" idx="4"/>
            <a:endCxn id="343" idx="0"/>
          </p:cNvCxnSpPr>
          <p:nvPr/>
        </p:nvCxnSpPr>
        <p:spPr>
          <a:xfrm>
            <a:off x="8331995" y="2957513"/>
            <a:ext cx="467787" cy="185737"/>
          </a:xfrm>
          <a:prstGeom prst="straightConnector1">
            <a:avLst/>
          </a:prstGeom>
          <a:noFill/>
          <a:ln w="9525" cap="flat" cmpd="sng">
            <a:solidFill>
              <a:schemeClr val="dk1"/>
            </a:solidFill>
            <a:prstDash val="solid"/>
            <a:round/>
            <a:headEnd type="none" w="med" len="med"/>
            <a:tailEnd type="triangle" w="med" len="med"/>
          </a:ln>
        </p:spPr>
      </p:cxnSp>
      <p:grpSp>
        <p:nvGrpSpPr>
          <p:cNvPr id="344" name="Google Shape;344;p19"/>
          <p:cNvGrpSpPr/>
          <p:nvPr/>
        </p:nvGrpSpPr>
        <p:grpSpPr>
          <a:xfrm>
            <a:off x="3595688" y="2628900"/>
            <a:ext cx="4900613" cy="342900"/>
            <a:chOff x="2762250" y="2362200"/>
            <a:chExt cx="6534150" cy="457200"/>
          </a:xfrm>
        </p:grpSpPr>
        <p:sp>
          <p:nvSpPr>
            <p:cNvPr id="323" name="Google Shape;323;p19"/>
            <p:cNvSpPr/>
            <p:nvPr/>
          </p:nvSpPr>
          <p:spPr>
            <a:xfrm>
              <a:off x="27622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8" name="Google Shape;328;p19"/>
            <p:cNvSpPr/>
            <p:nvPr/>
          </p:nvSpPr>
          <p:spPr>
            <a:xfrm>
              <a:off x="44386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337;p19"/>
            <p:cNvSpPr/>
            <p:nvPr/>
          </p:nvSpPr>
          <p:spPr>
            <a:xfrm>
              <a:off x="71818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342;p19"/>
            <p:cNvSpPr/>
            <p:nvPr/>
          </p:nvSpPr>
          <p:spPr>
            <a:xfrm>
              <a:off x="88582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45" name="Google Shape;345;p19"/>
          <p:cNvSpPr/>
          <p:nvPr/>
        </p:nvSpPr>
        <p:spPr>
          <a:xfrm>
            <a:off x="7867650" y="3143250"/>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400</a:t>
            </a:r>
            <a:endParaRPr/>
          </a:p>
        </p:txBody>
      </p:sp>
      <p:sp>
        <p:nvSpPr>
          <p:cNvPr id="343" name="Google Shape;343;p19"/>
          <p:cNvSpPr/>
          <p:nvPr/>
        </p:nvSpPr>
        <p:spPr>
          <a:xfrm>
            <a:off x="8508120" y="3143250"/>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900</a:t>
            </a:r>
            <a:endParaRPr/>
          </a:p>
        </p:txBody>
      </p:sp>
      <p:cxnSp>
        <p:nvCxnSpPr>
          <p:cNvPr id="346" name="Google Shape;346;p19"/>
          <p:cNvCxnSpPr>
            <a:cxnSpLocks/>
            <a:stCxn id="342" idx="4"/>
            <a:endCxn id="345" idx="0"/>
          </p:cNvCxnSpPr>
          <p:nvPr/>
        </p:nvCxnSpPr>
        <p:spPr>
          <a:xfrm flipH="1">
            <a:off x="8159312" y="2957513"/>
            <a:ext cx="172683" cy="185737"/>
          </a:xfrm>
          <a:prstGeom prst="straightConnector1">
            <a:avLst/>
          </a:prstGeom>
          <a:noFill/>
          <a:ln w="9525" cap="flat" cmpd="sng">
            <a:solidFill>
              <a:schemeClr val="dk1"/>
            </a:solidFill>
            <a:prstDash val="solid"/>
            <a:round/>
            <a:headEnd type="none" w="med" len="med"/>
            <a:tailEnd type="triangle" w="med" len="med"/>
          </a:ln>
        </p:spPr>
      </p:cxnSp>
      <p:cxnSp>
        <p:nvCxnSpPr>
          <p:cNvPr id="347" name="Google Shape;347;p19"/>
          <p:cNvCxnSpPr>
            <a:stCxn id="348" idx="3"/>
            <a:endCxn id="342" idx="0"/>
          </p:cNvCxnSpPr>
          <p:nvPr/>
        </p:nvCxnSpPr>
        <p:spPr>
          <a:xfrm>
            <a:off x="7696200" y="2457450"/>
            <a:ext cx="635700" cy="171300"/>
          </a:xfrm>
          <a:prstGeom prst="straightConnector1">
            <a:avLst/>
          </a:prstGeom>
          <a:noFill/>
          <a:ln w="9525" cap="flat" cmpd="sng">
            <a:solidFill>
              <a:schemeClr val="dk1"/>
            </a:solidFill>
            <a:prstDash val="solid"/>
            <a:round/>
            <a:headEnd type="none" w="med" len="med"/>
            <a:tailEnd type="triangle" w="med" len="med"/>
          </a:ln>
        </p:spPr>
      </p:cxnSp>
      <p:cxnSp>
        <p:nvCxnSpPr>
          <p:cNvPr id="349" name="Google Shape;349;p19"/>
          <p:cNvCxnSpPr>
            <a:stCxn id="348" idx="3"/>
            <a:endCxn id="337" idx="0"/>
          </p:cNvCxnSpPr>
          <p:nvPr/>
        </p:nvCxnSpPr>
        <p:spPr>
          <a:xfrm flipH="1">
            <a:off x="7074600" y="2457450"/>
            <a:ext cx="621600" cy="185700"/>
          </a:xfrm>
          <a:prstGeom prst="straightConnector1">
            <a:avLst/>
          </a:prstGeom>
          <a:noFill/>
          <a:ln w="12700" cap="flat" cmpd="sng">
            <a:solidFill>
              <a:schemeClr val="dk1"/>
            </a:solidFill>
            <a:prstDash val="solid"/>
            <a:round/>
            <a:headEnd type="none" w="med" len="med"/>
            <a:tailEnd type="triangle" w="med" len="med"/>
          </a:ln>
        </p:spPr>
      </p:cxnSp>
      <p:sp>
        <p:nvSpPr>
          <p:cNvPr id="348" name="Google Shape;348;p19"/>
          <p:cNvSpPr/>
          <p:nvPr/>
        </p:nvSpPr>
        <p:spPr>
          <a:xfrm>
            <a:off x="7524750" y="2171700"/>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55" name="Google Shape;355;p20"/>
          <p:cNvSpPr txBox="1">
            <a:spLocks noGrp="1"/>
          </p:cNvSpPr>
          <p:nvPr>
            <p:ph type="body" idx="1"/>
          </p:nvPr>
        </p:nvSpPr>
        <p:spPr>
          <a:xfrm>
            <a:off x="381000" y="1524000"/>
            <a:ext cx="6000750" cy="49530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solidFill>
                  <a:srgbClr val="CC0000"/>
                </a:solidFill>
                <a:latin typeface="Arial"/>
                <a:ea typeface="Arial"/>
                <a:cs typeface="Arial"/>
                <a:sym typeface="Arial"/>
              </a:rPr>
              <a:t>Utilities are functions from outcomes (states of the world) to real numbers that describe an agent’s preferences</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Where do utilities come from?</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In a game, may be simple (+1/-1)</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Utilities summarize the agent’s goals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Theorem: any “rational” preferences can be summarized as a utility function</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We hard-wire utilities and let behaviors emerge</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let agents pick utilities?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prescribe behaviors?</a:t>
            </a:r>
            <a:endParaRPr/>
          </a:p>
          <a:p>
            <a:pPr marL="342882" lvl="0" indent="-342882" algn="l" rtl="0">
              <a:lnSpc>
                <a:spcPct val="80000"/>
              </a:lnSpc>
              <a:spcBef>
                <a:spcPts val="440"/>
              </a:spcBef>
              <a:spcAft>
                <a:spcPts val="0"/>
              </a:spcAft>
              <a:buSzPts val="2200"/>
              <a:buFont typeface="Noto Sans Symbols"/>
              <a:buNone/>
            </a:pPr>
            <a:endParaRPr sz="2200">
              <a:latin typeface="Arial"/>
              <a:ea typeface="Arial"/>
              <a:cs typeface="Arial"/>
              <a:sym typeface="Arial"/>
            </a:endParaRPr>
          </a:p>
        </p:txBody>
      </p:sp>
      <p:pic>
        <p:nvPicPr>
          <p:cNvPr id="356" name="Google Shape;356;p20"/>
          <p:cNvPicPr preferRelativeResize="0"/>
          <p:nvPr/>
        </p:nvPicPr>
        <p:blipFill rotWithShape="1">
          <a:blip r:embed="rId3">
            <a:alphaModFix/>
          </a:blip>
          <a:srcRect/>
          <a:stretch/>
        </p:blipFill>
        <p:spPr>
          <a:xfrm>
            <a:off x="8896757" y="2286000"/>
            <a:ext cx="1085036" cy="1600200"/>
          </a:xfrm>
          <a:prstGeom prst="rect">
            <a:avLst/>
          </a:prstGeom>
          <a:noFill/>
          <a:ln>
            <a:noFill/>
          </a:ln>
        </p:spPr>
      </p:pic>
      <p:pic>
        <p:nvPicPr>
          <p:cNvPr id="357" name="Google Shape;357;p20" descr="C:\Users\Dan\Dropbox\Office\CS 188\Ketrina Art\Utilities\IceCreamUtilities.png"/>
          <p:cNvPicPr preferRelativeResize="0"/>
          <p:nvPr/>
        </p:nvPicPr>
        <p:blipFill rotWithShape="1">
          <a:blip r:embed="rId4">
            <a:alphaModFix/>
          </a:blip>
          <a:srcRect l="57902" t="75000" r="32764" b="9000"/>
          <a:stretch/>
        </p:blipFill>
        <p:spPr>
          <a:xfrm>
            <a:off x="6381750" y="2857500"/>
            <a:ext cx="800100" cy="914400"/>
          </a:xfrm>
          <a:prstGeom prst="rect">
            <a:avLst/>
          </a:prstGeom>
          <a:noFill/>
          <a:ln>
            <a:noFill/>
          </a:ln>
        </p:spPr>
      </p:pic>
      <p:pic>
        <p:nvPicPr>
          <p:cNvPr id="358" name="Google Shape;358;p20" descr="C:\Users\Dan\Dropbox\Office\CS 188\Ketrina Art\Utilities\IceCreamUtilities.png"/>
          <p:cNvPicPr preferRelativeResize="0"/>
          <p:nvPr/>
        </p:nvPicPr>
        <p:blipFill rotWithShape="1">
          <a:blip r:embed="rId4">
            <a:alphaModFix/>
          </a:blip>
          <a:srcRect l="41236" t="67000" r="48764" b="9000"/>
          <a:stretch/>
        </p:blipFill>
        <p:spPr>
          <a:xfrm>
            <a:off x="7581900" y="2457450"/>
            <a:ext cx="857250" cy="1371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1"/>
          <p:cNvPicPr preferRelativeResize="0"/>
          <p:nvPr/>
        </p:nvPicPr>
        <p:blipFill rotWithShape="1">
          <a:blip r:embed="rId3">
            <a:alphaModFix/>
          </a:blip>
          <a:srcRect/>
          <a:stretch/>
        </p:blipFill>
        <p:spPr>
          <a:xfrm>
            <a:off x="3067052" y="3943352"/>
            <a:ext cx="1869281" cy="1869281"/>
          </a:xfrm>
          <a:prstGeom prst="rect">
            <a:avLst/>
          </a:prstGeom>
          <a:noFill/>
          <a:ln>
            <a:noFill/>
          </a:ln>
        </p:spPr>
      </p:pic>
      <p:pic>
        <p:nvPicPr>
          <p:cNvPr id="365" name="Google Shape;365;p21"/>
          <p:cNvPicPr preferRelativeResize="0"/>
          <p:nvPr/>
        </p:nvPicPr>
        <p:blipFill rotWithShape="1">
          <a:blip r:embed="rId4">
            <a:alphaModFix/>
          </a:blip>
          <a:srcRect/>
          <a:stretch/>
        </p:blipFill>
        <p:spPr>
          <a:xfrm>
            <a:off x="5808353" y="4165660"/>
            <a:ext cx="2061197" cy="1691879"/>
          </a:xfrm>
          <a:prstGeom prst="rect">
            <a:avLst/>
          </a:prstGeom>
          <a:noFill/>
          <a:ln>
            <a:noFill/>
          </a:ln>
        </p:spPr>
      </p:pic>
      <p:pic>
        <p:nvPicPr>
          <p:cNvPr id="366" name="Google Shape;366;p21"/>
          <p:cNvPicPr preferRelativeResize="0"/>
          <p:nvPr/>
        </p:nvPicPr>
        <p:blipFill rotWithShape="1">
          <a:blip r:embed="rId5">
            <a:alphaModFix/>
          </a:blip>
          <a:srcRect/>
          <a:stretch/>
        </p:blipFill>
        <p:spPr>
          <a:xfrm>
            <a:off x="7981951" y="4114801"/>
            <a:ext cx="1675091" cy="1732359"/>
          </a:xfrm>
          <a:prstGeom prst="rect">
            <a:avLst/>
          </a:prstGeom>
          <a:noFill/>
          <a:ln>
            <a:noFill/>
          </a:ln>
        </p:spPr>
      </p:pic>
      <p:sp>
        <p:nvSpPr>
          <p:cNvPr id="367" name="Google Shape;367;p2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Utilities: Uncertain Outcomes</a:t>
            </a:r>
            <a:endParaRPr/>
          </a:p>
        </p:txBody>
      </p:sp>
      <p:sp>
        <p:nvSpPr>
          <p:cNvPr id="368" name="Google Shape;368;p21"/>
          <p:cNvSpPr/>
          <p:nvPr/>
        </p:nvSpPr>
        <p:spPr>
          <a:xfrm>
            <a:off x="5467350" y="2114550"/>
            <a:ext cx="571500" cy="400050"/>
          </a:xfrm>
          <a:prstGeom prst="triangle">
            <a:avLst>
              <a:gd name="adj" fmla="val 50000"/>
            </a:avLst>
          </a:prstGeom>
          <a:solidFill>
            <a:srgbClr val="99CC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69" name="Google Shape;369;p21"/>
          <p:cNvSpPr/>
          <p:nvPr/>
        </p:nvSpPr>
        <p:spPr>
          <a:xfrm>
            <a:off x="369570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70" name="Google Shape;370;p21"/>
          <p:cNvSpPr/>
          <p:nvPr/>
        </p:nvSpPr>
        <p:spPr>
          <a:xfrm>
            <a:off x="741045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371" name="Google Shape;371;p21"/>
          <p:cNvCxnSpPr>
            <a:stCxn id="368" idx="3"/>
            <a:endCxn id="370" idx="0"/>
          </p:cNvCxnSpPr>
          <p:nvPr/>
        </p:nvCxnSpPr>
        <p:spPr>
          <a:xfrm>
            <a:off x="5753100" y="2514600"/>
            <a:ext cx="1885800" cy="457200"/>
          </a:xfrm>
          <a:prstGeom prst="straightConnector1">
            <a:avLst/>
          </a:prstGeom>
          <a:noFill/>
          <a:ln w="28575" cap="flat" cmpd="sng">
            <a:solidFill>
              <a:schemeClr val="dk1"/>
            </a:solidFill>
            <a:prstDash val="solid"/>
            <a:round/>
            <a:headEnd type="none" w="sm" len="sm"/>
            <a:tailEnd type="triangle" w="med" len="med"/>
          </a:ln>
        </p:spPr>
      </p:cxnSp>
      <p:cxnSp>
        <p:nvCxnSpPr>
          <p:cNvPr id="372" name="Google Shape;372;p21"/>
          <p:cNvCxnSpPr>
            <a:stCxn id="368" idx="3"/>
            <a:endCxn id="369" idx="0"/>
          </p:cNvCxnSpPr>
          <p:nvPr/>
        </p:nvCxnSpPr>
        <p:spPr>
          <a:xfrm flipH="1">
            <a:off x="3924300" y="2514600"/>
            <a:ext cx="1828800" cy="457200"/>
          </a:xfrm>
          <a:prstGeom prst="straightConnector1">
            <a:avLst/>
          </a:prstGeom>
          <a:noFill/>
          <a:ln w="28575" cap="flat" cmpd="sng">
            <a:solidFill>
              <a:schemeClr val="dk1"/>
            </a:solidFill>
            <a:prstDash val="solid"/>
            <a:round/>
            <a:headEnd type="none" w="sm" len="sm"/>
            <a:tailEnd type="triangle" w="med" len="med"/>
          </a:ln>
        </p:spPr>
      </p:cxnSp>
      <p:cxnSp>
        <p:nvCxnSpPr>
          <p:cNvPr id="373" name="Google Shape;373;p21"/>
          <p:cNvCxnSpPr>
            <a:stCxn id="369" idx="4"/>
          </p:cNvCxnSpPr>
          <p:nvPr/>
        </p:nvCxnSpPr>
        <p:spPr>
          <a:xfrm>
            <a:off x="3924300" y="3429000"/>
            <a:ext cx="0" cy="685800"/>
          </a:xfrm>
          <a:prstGeom prst="straightConnector1">
            <a:avLst/>
          </a:prstGeom>
          <a:noFill/>
          <a:ln w="28575" cap="flat" cmpd="sng">
            <a:solidFill>
              <a:schemeClr val="dk1"/>
            </a:solidFill>
            <a:prstDash val="solid"/>
            <a:round/>
            <a:headEnd type="none" w="sm" len="sm"/>
            <a:tailEnd type="triangle" w="lg" len="lg"/>
          </a:ln>
        </p:spPr>
      </p:cxnSp>
      <p:cxnSp>
        <p:nvCxnSpPr>
          <p:cNvPr id="374" name="Google Shape;374;p21"/>
          <p:cNvCxnSpPr/>
          <p:nvPr/>
        </p:nvCxnSpPr>
        <p:spPr>
          <a:xfrm>
            <a:off x="7639050" y="3429000"/>
            <a:ext cx="857250" cy="685800"/>
          </a:xfrm>
          <a:prstGeom prst="straightConnector1">
            <a:avLst/>
          </a:prstGeom>
          <a:noFill/>
          <a:ln w="28575" cap="flat" cmpd="sng">
            <a:solidFill>
              <a:schemeClr val="dk1"/>
            </a:solidFill>
            <a:prstDash val="solid"/>
            <a:round/>
            <a:headEnd type="none" w="sm" len="sm"/>
            <a:tailEnd type="triangle" w="lg" len="lg"/>
          </a:ln>
        </p:spPr>
      </p:cxnSp>
      <p:cxnSp>
        <p:nvCxnSpPr>
          <p:cNvPr id="375" name="Google Shape;375;p21"/>
          <p:cNvCxnSpPr>
            <a:stCxn id="370" idx="4"/>
          </p:cNvCxnSpPr>
          <p:nvPr/>
        </p:nvCxnSpPr>
        <p:spPr>
          <a:xfrm flipH="1">
            <a:off x="6838950" y="3429000"/>
            <a:ext cx="800100" cy="685800"/>
          </a:xfrm>
          <a:prstGeom prst="straightConnector1">
            <a:avLst/>
          </a:prstGeom>
          <a:noFill/>
          <a:ln w="28575" cap="flat" cmpd="sng">
            <a:solidFill>
              <a:schemeClr val="dk1"/>
            </a:solidFill>
            <a:prstDash val="solid"/>
            <a:round/>
            <a:headEnd type="none" w="sm" len="sm"/>
            <a:tailEnd type="triangle" w="lg" len="lg"/>
          </a:ln>
        </p:spPr>
      </p:cxnSp>
      <p:sp>
        <p:nvSpPr>
          <p:cNvPr id="376" name="Google Shape;376;p21"/>
          <p:cNvSpPr txBox="1"/>
          <p:nvPr/>
        </p:nvSpPr>
        <p:spPr>
          <a:xfrm>
            <a:off x="4667250" y="1771651"/>
            <a:ext cx="222885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Getting ice cream</a:t>
            </a:r>
            <a:endParaRPr/>
          </a:p>
        </p:txBody>
      </p:sp>
      <p:sp>
        <p:nvSpPr>
          <p:cNvPr id="377" name="Google Shape;377;p21"/>
          <p:cNvSpPr txBox="1"/>
          <p:nvPr/>
        </p:nvSpPr>
        <p:spPr>
          <a:xfrm>
            <a:off x="3752850" y="2457451"/>
            <a:ext cx="18288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Single</a:t>
            </a:r>
            <a:endParaRPr/>
          </a:p>
        </p:txBody>
      </p:sp>
      <p:sp>
        <p:nvSpPr>
          <p:cNvPr id="378" name="Google Shape;378;p21"/>
          <p:cNvSpPr txBox="1"/>
          <p:nvPr/>
        </p:nvSpPr>
        <p:spPr>
          <a:xfrm>
            <a:off x="6896100" y="2457451"/>
            <a:ext cx="12001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Double</a:t>
            </a:r>
            <a:endParaRPr/>
          </a:p>
        </p:txBody>
      </p:sp>
      <p:sp>
        <p:nvSpPr>
          <p:cNvPr id="379" name="Google Shape;379;p21"/>
          <p:cNvSpPr txBox="1"/>
          <p:nvPr/>
        </p:nvSpPr>
        <p:spPr>
          <a:xfrm>
            <a:off x="655320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Oops</a:t>
            </a:r>
            <a:endParaRPr/>
          </a:p>
        </p:txBody>
      </p:sp>
      <p:sp>
        <p:nvSpPr>
          <p:cNvPr id="380" name="Google Shape;380;p21"/>
          <p:cNvSpPr txBox="1"/>
          <p:nvPr/>
        </p:nvSpPr>
        <p:spPr>
          <a:xfrm>
            <a:off x="823473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Whew!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Preferences</a:t>
            </a:r>
            <a:endParaRPr/>
          </a:p>
        </p:txBody>
      </p:sp>
      <p:sp>
        <p:nvSpPr>
          <p:cNvPr id="387" name="Google Shape;387;p22"/>
          <p:cNvSpPr txBox="1">
            <a:spLocks noGrp="1"/>
          </p:cNvSpPr>
          <p:nvPr>
            <p:ph type="body" idx="1"/>
          </p:nvPr>
        </p:nvSpPr>
        <p:spPr>
          <a:xfrm>
            <a:off x="1624559" y="1503164"/>
            <a:ext cx="4400550" cy="3394472"/>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An agent must have preferences among:</a:t>
            </a:r>
            <a:endParaRPr/>
          </a:p>
          <a:p>
            <a:pPr marL="742913" lvl="1" indent="-285736" algn="l" rtl="0">
              <a:spcBef>
                <a:spcPts val="440"/>
              </a:spcBef>
              <a:spcAft>
                <a:spcPts val="0"/>
              </a:spcAft>
              <a:buSzPts val="2200"/>
              <a:buChar char="▪"/>
            </a:pPr>
            <a:r>
              <a:rPr lang="en-US" sz="2200"/>
              <a:t>Prizes: </a:t>
            </a:r>
            <a:r>
              <a:rPr lang="en-US" sz="2200" i="1">
                <a:solidFill>
                  <a:srgbClr val="CC0000"/>
                </a:solidFill>
                <a:latin typeface="Times New Roman"/>
                <a:ea typeface="Times New Roman"/>
                <a:cs typeface="Times New Roman"/>
                <a:sym typeface="Times New Roman"/>
              </a:rPr>
              <a:t>A, B</a:t>
            </a:r>
            <a:r>
              <a:rPr lang="en-US" sz="2200"/>
              <a:t>, etc.</a:t>
            </a:r>
            <a:endParaRPr/>
          </a:p>
          <a:p>
            <a:pPr marL="742913" lvl="1" indent="-285736" algn="l" rtl="0">
              <a:spcBef>
                <a:spcPts val="440"/>
              </a:spcBef>
              <a:spcAft>
                <a:spcPts val="0"/>
              </a:spcAft>
              <a:buSzPts val="2200"/>
              <a:buChar char="▪"/>
            </a:pPr>
            <a:r>
              <a:rPr lang="en-US" sz="2200"/>
              <a:t>Lotteries: situations with uncertain prizes</a:t>
            </a:r>
            <a:endParaRPr/>
          </a:p>
          <a:p>
            <a:pPr marL="457176" lvl="1" indent="0" algn="l" rtl="0">
              <a:spcBef>
                <a:spcPts val="440"/>
              </a:spcBef>
              <a:spcAft>
                <a:spcPts val="0"/>
              </a:spcAft>
              <a:buSzPts val="2200"/>
              <a:buNone/>
            </a:pPr>
            <a:br>
              <a:rPr lang="en-US" sz="2200"/>
            </a:br>
            <a:endParaRPr sz="2200"/>
          </a:p>
          <a:p>
            <a:pPr marL="342882" lvl="0" indent="-342882" algn="l" rtl="0">
              <a:spcBef>
                <a:spcPts val="440"/>
              </a:spcBef>
              <a:spcAft>
                <a:spcPts val="0"/>
              </a:spcAft>
              <a:buSzPts val="2200"/>
              <a:buChar char="▪"/>
            </a:pPr>
            <a:r>
              <a:rPr lang="en-US" sz="2200"/>
              <a:t>Notation:</a:t>
            </a:r>
            <a:endParaRPr/>
          </a:p>
          <a:p>
            <a:pPr marL="742913" lvl="1" indent="-285736" algn="l" rtl="0">
              <a:spcBef>
                <a:spcPts val="440"/>
              </a:spcBef>
              <a:spcAft>
                <a:spcPts val="0"/>
              </a:spcAft>
              <a:buSzPts val="2200"/>
              <a:buChar char="▪"/>
            </a:pPr>
            <a:r>
              <a:rPr lang="en-US" sz="2200"/>
              <a:t>Preference:</a:t>
            </a:r>
            <a:endParaRPr/>
          </a:p>
          <a:p>
            <a:pPr marL="742913" lvl="1" indent="-285736" algn="l" rtl="0">
              <a:spcBef>
                <a:spcPts val="440"/>
              </a:spcBef>
              <a:spcAft>
                <a:spcPts val="0"/>
              </a:spcAft>
              <a:buSzPts val="2200"/>
              <a:buChar char="▪"/>
            </a:pPr>
            <a:r>
              <a:rPr lang="en-US" sz="2200"/>
              <a:t>Indifference:</a:t>
            </a:r>
            <a:endParaRPr/>
          </a:p>
          <a:p>
            <a:pPr marL="342882" lvl="0" indent="-203182" algn="l" rtl="0">
              <a:spcBef>
                <a:spcPts val="440"/>
              </a:spcBef>
              <a:spcAft>
                <a:spcPts val="0"/>
              </a:spcAft>
              <a:buSzPts val="2200"/>
              <a:buNone/>
            </a:pPr>
            <a:endParaRPr sz="2200"/>
          </a:p>
        </p:txBody>
      </p:sp>
      <p:pic>
        <p:nvPicPr>
          <p:cNvPr id="388" name="Google Shape;388;p22" descr="txp_fig"/>
          <p:cNvPicPr preferRelativeResize="0"/>
          <p:nvPr/>
        </p:nvPicPr>
        <p:blipFill rotWithShape="1">
          <a:blip r:embed="rId3">
            <a:alphaModFix/>
          </a:blip>
          <a:srcRect r="85012" b="-16666"/>
          <a:stretch/>
        </p:blipFill>
        <p:spPr>
          <a:xfrm>
            <a:off x="4005446" y="5069355"/>
            <a:ext cx="685800" cy="191691"/>
          </a:xfrm>
          <a:prstGeom prst="rect">
            <a:avLst/>
          </a:prstGeom>
          <a:noFill/>
          <a:ln>
            <a:noFill/>
          </a:ln>
        </p:spPr>
      </p:pic>
      <p:pic>
        <p:nvPicPr>
          <p:cNvPr id="389" name="Google Shape;389;p22" descr="txp_fig"/>
          <p:cNvPicPr preferRelativeResize="0"/>
          <p:nvPr/>
        </p:nvPicPr>
        <p:blipFill rotWithShape="1">
          <a:blip r:embed="rId4">
            <a:alphaModFix/>
          </a:blip>
          <a:srcRect r="77951" b="13252"/>
          <a:stretch/>
        </p:blipFill>
        <p:spPr>
          <a:xfrm>
            <a:off x="4005446" y="4694132"/>
            <a:ext cx="742950" cy="171450"/>
          </a:xfrm>
          <a:prstGeom prst="rect">
            <a:avLst/>
          </a:prstGeom>
          <a:noFill/>
          <a:ln>
            <a:noFill/>
          </a:ln>
        </p:spPr>
      </p:pic>
      <p:pic>
        <p:nvPicPr>
          <p:cNvPr id="390" name="Google Shape;390;p22" descr="txp_fig"/>
          <p:cNvPicPr preferRelativeResize="0"/>
          <p:nvPr/>
        </p:nvPicPr>
        <p:blipFill rotWithShape="1">
          <a:blip r:embed="rId5">
            <a:alphaModFix/>
          </a:blip>
          <a:srcRect/>
          <a:stretch/>
        </p:blipFill>
        <p:spPr>
          <a:xfrm>
            <a:off x="2981325" y="3550936"/>
            <a:ext cx="2247900" cy="219075"/>
          </a:xfrm>
          <a:prstGeom prst="rect">
            <a:avLst/>
          </a:prstGeom>
          <a:noFill/>
          <a:ln>
            <a:noFill/>
          </a:ln>
        </p:spPr>
      </p:pic>
      <p:sp>
        <p:nvSpPr>
          <p:cNvPr id="391" name="Google Shape;391;p22"/>
          <p:cNvSpPr/>
          <p:nvPr/>
        </p:nvSpPr>
        <p:spPr>
          <a:xfrm>
            <a:off x="8782050" y="2522235"/>
            <a:ext cx="342900" cy="3429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92" name="Google Shape;392;p22"/>
          <p:cNvCxnSpPr>
            <a:stCxn id="391" idx="4"/>
          </p:cNvCxnSpPr>
          <p:nvPr/>
        </p:nvCxnSpPr>
        <p:spPr>
          <a:xfrm flipH="1">
            <a:off x="8382000" y="2865135"/>
            <a:ext cx="571500" cy="685800"/>
          </a:xfrm>
          <a:prstGeom prst="straightConnector1">
            <a:avLst/>
          </a:prstGeom>
          <a:noFill/>
          <a:ln w="28575" cap="flat" cmpd="sng">
            <a:solidFill>
              <a:schemeClr val="dk1"/>
            </a:solidFill>
            <a:prstDash val="solid"/>
            <a:round/>
            <a:headEnd type="none" w="sm" len="sm"/>
            <a:tailEnd type="triangle" w="lg" len="lg"/>
          </a:ln>
        </p:spPr>
      </p:cxnSp>
      <p:cxnSp>
        <p:nvCxnSpPr>
          <p:cNvPr id="393" name="Google Shape;393;p22"/>
          <p:cNvCxnSpPr/>
          <p:nvPr/>
        </p:nvCxnSpPr>
        <p:spPr>
          <a:xfrm>
            <a:off x="8953500" y="2865135"/>
            <a:ext cx="628650" cy="685800"/>
          </a:xfrm>
          <a:prstGeom prst="straightConnector1">
            <a:avLst/>
          </a:prstGeom>
          <a:noFill/>
          <a:ln w="28575" cap="flat" cmpd="sng">
            <a:solidFill>
              <a:schemeClr val="dk1"/>
            </a:solidFill>
            <a:prstDash val="solid"/>
            <a:round/>
            <a:headEnd type="none" w="sm" len="sm"/>
            <a:tailEnd type="triangle" w="lg" len="lg"/>
          </a:ln>
        </p:spPr>
      </p:cxnSp>
      <p:sp>
        <p:nvSpPr>
          <p:cNvPr id="394" name="Google Shape;394;p22"/>
          <p:cNvSpPr txBox="1"/>
          <p:nvPr/>
        </p:nvSpPr>
        <p:spPr>
          <a:xfrm>
            <a:off x="8153400" y="3550935"/>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                  B</a:t>
            </a:r>
            <a:endParaRPr/>
          </a:p>
        </p:txBody>
      </p:sp>
      <p:sp>
        <p:nvSpPr>
          <p:cNvPr id="395" name="Google Shape;395;p22"/>
          <p:cNvSpPr txBox="1"/>
          <p:nvPr/>
        </p:nvSpPr>
        <p:spPr>
          <a:xfrm>
            <a:off x="8324850" y="2922285"/>
            <a:ext cx="18859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p                </a:t>
            </a:r>
            <a:r>
              <a:rPr lang="en-US" sz="1800">
                <a:solidFill>
                  <a:schemeClr val="dk1"/>
                </a:solidFill>
                <a:latin typeface="Arial"/>
                <a:ea typeface="Arial"/>
                <a:cs typeface="Arial"/>
                <a:sym typeface="Arial"/>
              </a:rPr>
              <a:t>1</a:t>
            </a:r>
            <a:r>
              <a:rPr lang="en-US" sz="1800" i="1">
                <a:solidFill>
                  <a:schemeClr val="dk1"/>
                </a:solidFill>
                <a:latin typeface="Arial"/>
                <a:ea typeface="Arial"/>
                <a:cs typeface="Arial"/>
                <a:sym typeface="Arial"/>
              </a:rPr>
              <a:t>-p</a:t>
            </a:r>
            <a:endParaRPr/>
          </a:p>
        </p:txBody>
      </p:sp>
      <p:sp>
        <p:nvSpPr>
          <p:cNvPr id="396" name="Google Shape;396;p22"/>
          <p:cNvSpPr/>
          <p:nvPr/>
        </p:nvSpPr>
        <p:spPr>
          <a:xfrm>
            <a:off x="7924800" y="2400300"/>
            <a:ext cx="2114550" cy="1600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22"/>
          <p:cNvSpPr txBox="1"/>
          <p:nvPr/>
        </p:nvSpPr>
        <p:spPr>
          <a:xfrm>
            <a:off x="83248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Lottery</a:t>
            </a:r>
            <a:endParaRPr sz="2100" i="1">
              <a:solidFill>
                <a:schemeClr val="dk1"/>
              </a:solidFill>
              <a:latin typeface="Arial"/>
              <a:ea typeface="Arial"/>
              <a:cs typeface="Arial"/>
              <a:sym typeface="Arial"/>
            </a:endParaRPr>
          </a:p>
        </p:txBody>
      </p:sp>
      <p:sp>
        <p:nvSpPr>
          <p:cNvPr id="398" name="Google Shape;398;p22"/>
          <p:cNvSpPr txBox="1"/>
          <p:nvPr/>
        </p:nvSpPr>
        <p:spPr>
          <a:xfrm>
            <a:off x="63817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Prize</a:t>
            </a:r>
            <a:endParaRPr sz="2100" i="1">
              <a:solidFill>
                <a:schemeClr val="dk1"/>
              </a:solidFill>
              <a:latin typeface="Arial"/>
              <a:ea typeface="Arial"/>
              <a:cs typeface="Arial"/>
              <a:sym typeface="Arial"/>
            </a:endParaRPr>
          </a:p>
        </p:txBody>
      </p:sp>
      <p:sp>
        <p:nvSpPr>
          <p:cNvPr id="399" name="Google Shape;399;p22"/>
          <p:cNvSpPr/>
          <p:nvPr/>
        </p:nvSpPr>
        <p:spPr>
          <a:xfrm>
            <a:off x="6610350" y="2400300"/>
            <a:ext cx="628650" cy="62865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0" name="Google Shape;400;p22"/>
          <p:cNvSpPr txBox="1"/>
          <p:nvPr/>
        </p:nvSpPr>
        <p:spPr>
          <a:xfrm>
            <a:off x="6781800" y="2514600"/>
            <a:ext cx="3429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TotalTime>
  <Words>11166</Words>
  <Application>Microsoft Office PowerPoint</Application>
  <PresentationFormat>Widescreen</PresentationFormat>
  <Paragraphs>1566</Paragraphs>
  <Slides>110</Slides>
  <Notes>81</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110</vt:i4>
      </vt:variant>
    </vt:vector>
  </HeadingPairs>
  <TitlesOfParts>
    <vt:vector size="118" baseType="lpstr">
      <vt:lpstr>Noto Sans Symbols</vt:lpstr>
      <vt:lpstr>Arial</vt:lpstr>
      <vt:lpstr>Calibri</vt:lpstr>
      <vt:lpstr>Open Sans</vt:lpstr>
      <vt:lpstr>Open Sans SemiBold</vt:lpstr>
      <vt:lpstr>Times New Roman</vt:lpstr>
      <vt:lpstr>Wingdings</vt:lpstr>
      <vt:lpstr>Office Theme</vt:lpstr>
      <vt:lpstr>Markov Decision Processes</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Stochastic Transition Model</vt:lpstr>
      <vt:lpstr>Stochastic Transition Model</vt:lpstr>
      <vt:lpstr>Reward function </vt:lpstr>
      <vt:lpstr>Markov Decision Process</vt:lpstr>
      <vt:lpstr>Markov Decision Process</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Policies and Rewards</vt:lpstr>
      <vt:lpstr>Sequences of Rewards</vt:lpstr>
      <vt:lpstr>Sequences of Rewards</vt:lpstr>
      <vt:lpstr>Sequences of Rewards</vt:lpstr>
      <vt:lpstr>Utilities Over Time</vt:lpstr>
      <vt:lpstr>Utilities of Sequences</vt:lpstr>
      <vt:lpstr>Utilities of Sequences</vt:lpstr>
      <vt:lpstr>Discounting</vt:lpstr>
      <vt:lpstr>Discounting</vt:lpstr>
      <vt:lpstr>Stationary Preferences</vt:lpstr>
      <vt:lpstr>Infinite Utilities?!</vt:lpstr>
      <vt:lpstr>Recap: Defining MDPs</vt:lpstr>
      <vt:lpstr>Example Hyperdrive MDP</vt:lpstr>
      <vt:lpstr>MDP Search Trees</vt:lpstr>
      <vt:lpstr>Hyperdrive Search Tree</vt:lpstr>
      <vt:lpstr>Optimal Quantities</vt:lpstr>
      <vt:lpstr>Values of States</vt:lpstr>
      <vt:lpstr>Racing Search Tree</vt:lpstr>
      <vt:lpstr>Racing Search Tree</vt:lpstr>
      <vt:lpstr>Racing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k=100</vt:lpstr>
      <vt:lpstr>Problems with Value Iteration</vt:lpstr>
      <vt:lpstr>Policy Iteration</vt:lpstr>
      <vt:lpstr>Policy Iteration</vt:lpstr>
      <vt:lpstr>Comparison</vt:lpstr>
      <vt:lpstr>Summary: MDP Algorithms</vt:lpstr>
      <vt:lpstr>PowerPoint Presentation</vt:lpstr>
      <vt:lpstr>PowerPoint Presentation</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Micromort examples</vt:lpstr>
      <vt:lpstr>Human Utilities</vt:lpstr>
      <vt:lpstr>Money</vt:lpstr>
      <vt:lpstr>Example: Insurance</vt:lpstr>
      <vt:lpstr>Example: Human Rationality?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Decision Processes</dc:title>
  <dc:creator>Callison-Burch, Christopher</dc:creator>
  <cp:lastModifiedBy>Wang, Hanbang</cp:lastModifiedBy>
  <cp:revision>58</cp:revision>
  <dcterms:created xsi:type="dcterms:W3CDTF">2020-10-08T02:34:55Z</dcterms:created>
  <dcterms:modified xsi:type="dcterms:W3CDTF">2021-10-23T18:47:55Z</dcterms:modified>
</cp:coreProperties>
</file>